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64" r:id="rId3"/>
    <p:sldId id="257" r:id="rId4"/>
    <p:sldId id="258" r:id="rId5"/>
    <p:sldId id="259" r:id="rId6"/>
    <p:sldId id="262" r:id="rId7"/>
    <p:sldId id="263"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86" r:id="rId22"/>
    <p:sldId id="28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300" y="-1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D7B602-1E2C-4593-B2C9-B413A0B494BD}" type="datetimeFigureOut">
              <a:rPr lang="en-US" smtClean="0"/>
              <a:t>11/15/2018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C5C90F-4264-4735-95CD-51B9D6EF72C0}" type="slidenum">
              <a:rPr lang="en-US" smtClean="0"/>
              <a:t>‹#›</a:t>
            </a:fld>
            <a:endParaRPr lang="en-US" dirty="0"/>
          </a:p>
        </p:txBody>
      </p:sp>
    </p:spTree>
    <p:extLst>
      <p:ext uri="{BB962C8B-B14F-4D97-AF65-F5344CB8AC3E}">
        <p14:creationId xmlns:p14="http://schemas.microsoft.com/office/powerpoint/2010/main" val="2084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562707" y="1371600"/>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93F1E724-F63E-4499-A23D-74ACDD982831}" type="datetimeFigureOut">
              <a:rPr lang="en-US" smtClean="0"/>
              <a:t>11/15/2018</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C327A23E-5017-4C80-B8DB-AAB3DE979BBD}" type="slidenum">
              <a:rPr lang="en-US" smtClean="0"/>
              <a:t>‹#›</a:t>
            </a:fld>
            <a:endParaRPr lang="en-US" dirty="0"/>
          </a:p>
        </p:txBody>
      </p:sp>
      <p:sp>
        <p:nvSpPr>
          <p:cNvPr id="9" name="Subtitle 8"/>
          <p:cNvSpPr>
            <a:spLocks noGrp="1"/>
          </p:cNvSpPr>
          <p:nvPr>
            <p:ph type="subTitle" idx="1"/>
          </p:nvPr>
        </p:nvSpPr>
        <p:spPr>
          <a:xfrm>
            <a:off x="1828800" y="3331698"/>
            <a:ext cx="85344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F1E724-F63E-4499-A23D-74ACDD982831}"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27A23E-5017-4C80-B8DB-AAB3DE979BB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F1E724-F63E-4499-A23D-74ACDD982831}"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27A23E-5017-4C80-B8DB-AAB3DE979BBD}"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F1E724-F63E-4499-A23D-74ACDD982831}"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327A23E-5017-4C80-B8DB-AAB3DE979BB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33600" y="609600"/>
            <a:ext cx="94488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133600" y="2507786"/>
            <a:ext cx="94488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3F1E724-F63E-4499-A23D-74ACDD982831}"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66400" y="6416676"/>
            <a:ext cx="1016000" cy="365125"/>
          </a:xfrm>
        </p:spPr>
        <p:txBody>
          <a:bodyPr/>
          <a:lstStyle/>
          <a:p>
            <a:fld id="{C327A23E-5017-4C80-B8DB-AAB3DE979BBD}"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3F1E724-F63E-4499-A23D-74ACDD982831}"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327A23E-5017-4C80-B8DB-AAB3DE979BBD}"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535113"/>
            <a:ext cx="5386917"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535113"/>
            <a:ext cx="5389033"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362201"/>
            <a:ext cx="5386917"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362201"/>
            <a:ext cx="5389033"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3F1E724-F63E-4499-A23D-74ACDD982831}" type="datetimeFigureOut">
              <a:rPr lang="en-US" smtClean="0"/>
              <a:t>11/15/2018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327A23E-5017-4C80-B8DB-AAB3DE979BBD}"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3F1E724-F63E-4499-A23D-74ACDD982831}" type="datetimeFigureOut">
              <a:rPr lang="en-US" smtClean="0"/>
              <a:t>11/15/2018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327A23E-5017-4C80-B8DB-AAB3DE979BBD}"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F1E724-F63E-4499-A23D-74ACDD982831}" type="datetimeFigureOut">
              <a:rPr lang="en-US" smtClean="0"/>
              <a:t>11/15/2018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327A23E-5017-4C80-B8DB-AAB3DE979BB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09601" y="1524001"/>
            <a:ext cx="4011084"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273051"/>
            <a:ext cx="6815667"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3F1E724-F63E-4499-A23D-74ACDD982831}"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327A23E-5017-4C80-B8DB-AAB3DE979BBD}"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73152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2438400" y="1831975"/>
            <a:ext cx="73152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2438400" y="1166787"/>
            <a:ext cx="73152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3F1E724-F63E-4499-A23D-74ACDD982831}"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327A23E-5017-4C80-B8DB-AAB3DE979BBD}"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600200"/>
            <a:ext cx="109728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 y="6416676"/>
            <a:ext cx="28448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3F1E724-F63E-4499-A23D-74ACDD982831}" type="datetimeFigureOut">
              <a:rPr lang="en-US" smtClean="0"/>
              <a:t>11/15/2018</a:t>
            </a:fld>
            <a:endParaRPr lang="en-US" dirty="0"/>
          </a:p>
        </p:txBody>
      </p:sp>
      <p:sp>
        <p:nvSpPr>
          <p:cNvPr id="3" name="Footer Placeholder 2"/>
          <p:cNvSpPr>
            <a:spLocks noGrp="1"/>
          </p:cNvSpPr>
          <p:nvPr>
            <p:ph type="ftr" sz="quarter" idx="3"/>
          </p:nvPr>
        </p:nvSpPr>
        <p:spPr>
          <a:xfrm>
            <a:off x="4165600" y="6416676"/>
            <a:ext cx="38608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10566400" y="6416676"/>
            <a:ext cx="1016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327A23E-5017-4C80-B8DB-AAB3DE979BBD}"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s://www.quora.com/profile/Jonathan-Orr-Sta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google.com/url?sa=i&amp;rct=j&amp;q=&amp;esrc=s&amp;source=images&amp;cd=&amp;cad=rja&amp;uact=8&amp;ved=2ahUKEwidyv7Ir9HeAhVQT98KHYtgDAgQjRx6BAgBEAU&amp;url=https://www.pinterest.com/pin/347621664978864963/&amp;psig=AOvVaw3S1YvXNbqycoh0cjZVHwvC&amp;ust=1542198524503491" TargetMode="Externa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hyperlink" Target="https://actionecon.com/wp-content/uploads/2014/05/Company-Scrip.jpg"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en.wikipedia.org/wiki/File:Jaite_Mill_Worker's_House_3_NPS.jp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2707" y="246185"/>
            <a:ext cx="10972800" cy="1828800"/>
          </a:xfrm>
        </p:spPr>
        <p:txBody>
          <a:bodyPr>
            <a:normAutofit/>
          </a:bodyPr>
          <a:lstStyle/>
          <a:p>
            <a:r>
              <a:rPr lang="en-US" sz="4000" dirty="0" smtClean="0"/>
              <a:t>Class 2 -</a:t>
            </a:r>
            <a:r>
              <a:rPr lang="en-US" sz="4000" dirty="0" smtClean="0"/>
              <a:t>2018   </a:t>
            </a:r>
            <a:br>
              <a:rPr lang="en-US" sz="4000" dirty="0" smtClean="0"/>
            </a:br>
            <a:r>
              <a:rPr lang="en-US" sz="4000" dirty="0" smtClean="0"/>
              <a:t> </a:t>
            </a:r>
            <a:r>
              <a:rPr lang="en-US" sz="4000" dirty="0" smtClean="0"/>
              <a:t/>
            </a:r>
            <a:br>
              <a:rPr lang="en-US" sz="4000" dirty="0" smtClean="0"/>
            </a:br>
            <a:r>
              <a:rPr lang="en-US" sz="4000" dirty="0" smtClean="0"/>
              <a:t>November  2018</a:t>
            </a:r>
            <a:endParaRPr lang="en-US" sz="4000" dirty="0"/>
          </a:p>
        </p:txBody>
      </p:sp>
      <p:sp>
        <p:nvSpPr>
          <p:cNvPr id="3" name="Subtitle 2"/>
          <p:cNvSpPr>
            <a:spLocks noGrp="1"/>
          </p:cNvSpPr>
          <p:nvPr>
            <p:ph type="subTitle" idx="1"/>
          </p:nvPr>
        </p:nvSpPr>
        <p:spPr>
          <a:xfrm>
            <a:off x="1805354" y="4926037"/>
            <a:ext cx="8534400" cy="1752600"/>
          </a:xfrm>
        </p:spPr>
        <p:txBody>
          <a:bodyPr/>
          <a:lstStyle/>
          <a:p>
            <a:r>
              <a:rPr lang="en-US" sz="6600" b="1" i="1" u="sng" dirty="0"/>
              <a:t>Trap vs Free Cycle</a:t>
            </a:r>
            <a:endParaRPr lang="en-US" sz="6600" dirty="0"/>
          </a:p>
          <a:p>
            <a:endParaRPr lang="en-US" dirty="0"/>
          </a:p>
        </p:txBody>
      </p:sp>
      <p:sp>
        <p:nvSpPr>
          <p:cNvPr id="4" name="AutoShape 2" descr="Image result for uaw"/>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7" name="Picture 3" descr="C:\Users\RecSecy\Desktop\uaw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5851" y="2234467"/>
            <a:ext cx="21336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2985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3806" y="154546"/>
            <a:ext cx="10515600" cy="5958023"/>
          </a:xfrm>
        </p:spPr>
        <p:txBody>
          <a:bodyPr/>
          <a:lstStyle/>
          <a:p>
            <a:r>
              <a:rPr lang="en-US" dirty="0"/>
              <a:t>He came back and changed the </a:t>
            </a:r>
            <a:r>
              <a:rPr lang="en-US" dirty="0" smtClean="0"/>
              <a:t>course </a:t>
            </a:r>
            <a:r>
              <a:rPr lang="en-US" dirty="0"/>
              <a:t>of history by standing up for the Slaves. </a:t>
            </a:r>
            <a:endParaRPr lang="en-US" dirty="0" smtClean="0"/>
          </a:p>
          <a:p>
            <a:r>
              <a:rPr lang="en-US" dirty="0" smtClean="0"/>
              <a:t>Thus returning to </a:t>
            </a:r>
            <a:endParaRPr lang="en-US" dirty="0"/>
          </a:p>
          <a:p>
            <a:r>
              <a:rPr lang="en-US" b="1" dirty="0"/>
              <a:t>Free Man</a:t>
            </a:r>
            <a:r>
              <a:rPr lang="en-US" dirty="0"/>
              <a:t>:   </a:t>
            </a:r>
            <a:r>
              <a:rPr lang="en-US" dirty="0" smtClean="0"/>
              <a:t> </a:t>
            </a:r>
            <a:r>
              <a:rPr lang="en-US" dirty="0"/>
              <a:t>Balanced man trades fair work for fair money for his needs (food shelter etc.)   </a:t>
            </a:r>
          </a:p>
          <a:p>
            <a:r>
              <a:rPr lang="en-US" dirty="0"/>
              <a:t>   </a:t>
            </a:r>
            <a:r>
              <a:rPr lang="en-US" dirty="0" smtClean="0"/>
              <a:t>and  </a:t>
            </a:r>
            <a:r>
              <a:rPr lang="en-US" dirty="0"/>
              <a:t>he  keeps a balance of needs with income from work.  </a:t>
            </a:r>
          </a:p>
          <a:p>
            <a:endParaRPr lang="en-US" dirty="0"/>
          </a:p>
          <a:p>
            <a:endParaRPr lang="en-US" dirty="0"/>
          </a:p>
        </p:txBody>
      </p:sp>
      <p:sp>
        <p:nvSpPr>
          <p:cNvPr id="5" name="Rectangle 4"/>
          <p:cNvSpPr/>
          <p:nvPr/>
        </p:nvSpPr>
        <p:spPr>
          <a:xfrm>
            <a:off x="3129566" y="5650904"/>
            <a:ext cx="6096000" cy="338554"/>
          </a:xfrm>
          <a:prstGeom prst="rect">
            <a:avLst/>
          </a:prstGeom>
        </p:spPr>
        <p:txBody>
          <a:bodyPr>
            <a:spAutoFit/>
          </a:bodyPr>
          <a:lstStyle/>
          <a:p>
            <a:pPr algn="r"/>
            <a:r>
              <a:rPr lang="en-US" sz="800" dirty="0" smtClean="0">
                <a:solidFill>
                  <a:srgbClr val="333333"/>
                </a:solidFill>
                <a:effectLst/>
                <a:latin typeface="&amp;quot"/>
                <a:ea typeface="Times New Roman" panose="02020603050405020304" pitchFamily="18" charset="0"/>
              </a:rPr>
              <a:t>          Ref: </a:t>
            </a:r>
            <a:r>
              <a:rPr lang="en-US" sz="800" u="sng" dirty="0" smtClean="0">
                <a:solidFill>
                  <a:srgbClr val="333333"/>
                </a:solidFill>
                <a:effectLst/>
                <a:latin typeface="&amp;quot"/>
                <a:ea typeface="Times New Roman" panose="02020603050405020304" pitchFamily="18" charset="0"/>
                <a:hlinkClick r:id="rId2"/>
              </a:rPr>
              <a:t>Jonathan Orr-Stav</a:t>
            </a:r>
            <a:r>
              <a:rPr lang="en-US" sz="800" dirty="0" smtClean="0">
                <a:solidFill>
                  <a:srgbClr val="333333"/>
                </a:solidFill>
                <a:effectLst/>
                <a:latin typeface="&amp;quot"/>
                <a:ea typeface="Times New Roman" panose="02020603050405020304" pitchFamily="18" charset="0"/>
              </a:rPr>
              <a:t>, Hebrew-English translator &amp; editor</a:t>
            </a:r>
            <a:r>
              <a:rPr lang="en-US" sz="800" dirty="0" smtClean="0">
                <a:solidFill>
                  <a:srgbClr val="000000"/>
                </a:solidFill>
                <a:effectLst/>
                <a:latin typeface="Comic Sans MS" panose="030F0702030302020204" pitchFamily="66" charset="0"/>
                <a:ea typeface="Times New Roman" panose="02020603050405020304" pitchFamily="18" charset="0"/>
              </a:rPr>
              <a:t> </a:t>
            </a:r>
            <a:endParaRPr lang="en-US" sz="800" dirty="0" smtClean="0">
              <a:effectLst/>
              <a:latin typeface="Times New Roman" panose="02020603050405020304" pitchFamily="18" charset="0"/>
              <a:ea typeface="Times New Roman" panose="02020603050405020304" pitchFamily="18" charset="0"/>
            </a:endParaRPr>
          </a:p>
          <a:p>
            <a:pPr algn="r"/>
            <a:r>
              <a:rPr lang="en-US" sz="800" dirty="0" smtClean="0">
                <a:solidFill>
                  <a:srgbClr val="000000"/>
                </a:solidFill>
                <a:effectLst/>
                <a:latin typeface="Comic Sans MS" panose="030F0702030302020204" pitchFamily="66" charset="0"/>
                <a:ea typeface="Times New Roman" panose="02020603050405020304" pitchFamily="18" charset="0"/>
              </a:rPr>
              <a:t>Exodus chapter 1 (TEV), Exodus chapter 2 (NLT)</a:t>
            </a:r>
            <a:endParaRPr lang="en-US" sz="800" dirty="0">
              <a:effectLst/>
              <a:latin typeface="Times New Roman" panose="02020603050405020304" pitchFamily="18" charset="0"/>
              <a:ea typeface="Times New Roman" panose="02020603050405020304" pitchFamily="18"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2740" y="3349580"/>
            <a:ext cx="4473665" cy="3248901"/>
          </a:xfrm>
          <a:prstGeom prst="rect">
            <a:avLst/>
          </a:prstGeom>
        </p:spPr>
      </p:pic>
    </p:spTree>
    <p:extLst>
      <p:ext uri="{BB962C8B-B14F-4D97-AF65-F5344CB8AC3E}">
        <p14:creationId xmlns:p14="http://schemas.microsoft.com/office/powerpoint/2010/main" val="172260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065" y="309093"/>
            <a:ext cx="10722735" cy="2202287"/>
          </a:xfrm>
        </p:spPr>
        <p:txBody>
          <a:bodyPr>
            <a:normAutofit fontScale="90000"/>
          </a:bodyPr>
          <a:lstStyle/>
          <a:p>
            <a:r>
              <a:rPr lang="en-US" b="1" dirty="0" smtClean="0"/>
              <a:t/>
            </a:r>
            <a:br>
              <a:rPr lang="en-US" b="1" dirty="0" smtClean="0"/>
            </a:br>
            <a:r>
              <a:rPr lang="en-US" b="1" dirty="0" smtClean="0"/>
              <a:t>Trap vs Free Cycle   1900 to 1950</a:t>
            </a:r>
            <a:r>
              <a:rPr lang="en-US" dirty="0" smtClean="0"/>
              <a:t/>
            </a:r>
            <a:br>
              <a:rPr lang="en-US" dirty="0" smtClean="0"/>
            </a:br>
            <a:r>
              <a:rPr lang="en-US" b="1" dirty="0" smtClean="0"/>
              <a:t>Unbalance / Enslaved:     </a:t>
            </a:r>
            <a:r>
              <a:rPr lang="en-US" dirty="0" smtClean="0"/>
              <a:t/>
            </a:r>
            <a:br>
              <a:rPr lang="en-US" dirty="0" smtClean="0"/>
            </a:br>
            <a:r>
              <a:rPr lang="en-US" dirty="0" smtClean="0"/>
              <a:t>  </a:t>
            </a:r>
            <a:r>
              <a:rPr lang="en-US" b="1" dirty="0" smtClean="0"/>
              <a:t>Company Scrip: A Dark Chapter in American History</a:t>
            </a:r>
            <a:r>
              <a:rPr lang="en-US" dirty="0" smtClean="0"/>
              <a:t/>
            </a:r>
            <a:br>
              <a:rPr lang="en-US" dirty="0" smtClean="0"/>
            </a:br>
            <a:r>
              <a:rPr lang="en-US" b="1" dirty="0" smtClean="0"/>
              <a:t>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fontAlgn="base"/>
            <a:endParaRPr lang="en-US" dirty="0"/>
          </a:p>
          <a:p>
            <a:pPr algn="ctr" fontAlgn="base"/>
            <a:r>
              <a:rPr lang="en-US" b="1" i="1" dirty="0" smtClean="0"/>
              <a:t>Remember this song?</a:t>
            </a:r>
          </a:p>
          <a:p>
            <a:pPr marL="0" indent="0" algn="ctr" fontAlgn="base">
              <a:buNone/>
            </a:pPr>
            <a:r>
              <a:rPr lang="en-US" b="1" i="1" dirty="0" smtClean="0"/>
              <a:t>“You </a:t>
            </a:r>
            <a:r>
              <a:rPr lang="en-US" b="1" i="1" dirty="0"/>
              <a:t>load sixteen tons, what do you get</a:t>
            </a:r>
            <a:br>
              <a:rPr lang="en-US" b="1" i="1" dirty="0"/>
            </a:br>
            <a:r>
              <a:rPr lang="en-US" b="1" i="1" dirty="0"/>
              <a:t>another day older and deeper in debt</a:t>
            </a:r>
            <a:br>
              <a:rPr lang="en-US" b="1" i="1" dirty="0"/>
            </a:br>
            <a:r>
              <a:rPr lang="en-US" b="1" i="1" dirty="0"/>
              <a:t>Saint Peter don’t you call me ’cause I can’t go</a:t>
            </a:r>
            <a:br>
              <a:rPr lang="en-US" b="1" i="1" dirty="0"/>
            </a:br>
            <a:r>
              <a:rPr lang="en-US" b="1" i="1" dirty="0"/>
              <a:t>I owe my soul to the company </a:t>
            </a:r>
            <a:r>
              <a:rPr lang="en-US" b="1" i="1" dirty="0" smtClean="0"/>
              <a:t>store”</a:t>
            </a:r>
            <a:endParaRPr lang="en-US" dirty="0"/>
          </a:p>
          <a:p>
            <a:pPr algn="ctr" fontAlgn="base"/>
            <a:r>
              <a:rPr lang="en-US" b="1" i="1" dirty="0"/>
              <a:t>‘Sixteen Tons’</a:t>
            </a:r>
            <a:br>
              <a:rPr lang="en-US" b="1" i="1" dirty="0"/>
            </a:br>
            <a:r>
              <a:rPr lang="en-US" b="1" i="1" dirty="0"/>
              <a:t>Tennessee Ernie Ford</a:t>
            </a:r>
            <a:endParaRPr lang="en-US" dirty="0"/>
          </a:p>
        </p:txBody>
      </p:sp>
    </p:spTree>
    <p:extLst>
      <p:ext uri="{BB962C8B-B14F-4D97-AF65-F5344CB8AC3E}">
        <p14:creationId xmlns:p14="http://schemas.microsoft.com/office/powerpoint/2010/main" val="2035505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Sad but true this system went on!</a:t>
            </a:r>
            <a:endParaRPr lang="en-US" dirty="0"/>
          </a:p>
        </p:txBody>
      </p:sp>
      <p:sp>
        <p:nvSpPr>
          <p:cNvPr id="3" name="Content Placeholder 2"/>
          <p:cNvSpPr>
            <a:spLocks noGrp="1"/>
          </p:cNvSpPr>
          <p:nvPr>
            <p:ph idx="1"/>
          </p:nvPr>
        </p:nvSpPr>
        <p:spPr/>
        <p:txBody>
          <a:bodyPr/>
          <a:lstStyle/>
          <a:p>
            <a:pPr marL="0" indent="0" algn="ctr" fontAlgn="base">
              <a:buNone/>
            </a:pPr>
            <a:r>
              <a:rPr lang="en-US" i="1" dirty="0"/>
              <a:t/>
            </a:r>
            <a:br>
              <a:rPr lang="en-US" i="1" dirty="0"/>
            </a:br>
            <a:r>
              <a:rPr lang="en-US" i="1" dirty="0"/>
              <a:t>“You will be paid in Company Script. Not cash and we will deduct your expenses when you get paid.”</a:t>
            </a:r>
            <a:endParaRPr lang="en-US" dirty="0"/>
          </a:p>
          <a:p>
            <a:pPr fontAlgn="base"/>
            <a:r>
              <a:rPr lang="en-US" i="1" dirty="0"/>
              <a:t>It never balanced out the only who got ahead was </a:t>
            </a:r>
            <a:r>
              <a:rPr lang="en-US" b="1" i="1" dirty="0"/>
              <a:t>the company.</a:t>
            </a:r>
            <a:endParaRPr lang="en-US" b="1" dirty="0"/>
          </a:p>
          <a:p>
            <a:pPr lvl="0" fontAlgn="base"/>
            <a:r>
              <a:rPr lang="en-US" i="1" dirty="0"/>
              <a:t>The company owned the store </a:t>
            </a:r>
            <a:endParaRPr lang="en-US" dirty="0"/>
          </a:p>
          <a:p>
            <a:pPr lvl="0" fontAlgn="base"/>
            <a:r>
              <a:rPr lang="en-US" i="1" dirty="0"/>
              <a:t>No other places to buy supplies </a:t>
            </a:r>
            <a:endParaRPr lang="en-US" dirty="0"/>
          </a:p>
          <a:p>
            <a:pPr lvl="0" fontAlgn="base"/>
            <a:r>
              <a:rPr lang="en-US" i="1" dirty="0"/>
              <a:t>The company owned the tools you used</a:t>
            </a:r>
            <a:endParaRPr lang="en-US" dirty="0"/>
          </a:p>
          <a:p>
            <a:pPr lvl="0" fontAlgn="base"/>
            <a:r>
              <a:rPr lang="en-US" i="1" dirty="0"/>
              <a:t>The doctor you saw worked for the company. </a:t>
            </a:r>
            <a:endParaRPr lang="en-US" dirty="0"/>
          </a:p>
          <a:p>
            <a:pPr fontAlgn="base"/>
            <a:endParaRPr lang="en-US" dirty="0"/>
          </a:p>
          <a:p>
            <a:pPr marL="0" indent="0">
              <a:buNone/>
            </a:pPr>
            <a:endParaRPr lang="en-US" dirty="0"/>
          </a:p>
        </p:txBody>
      </p:sp>
    </p:spTree>
    <p:extLst>
      <p:ext uri="{BB962C8B-B14F-4D97-AF65-F5344CB8AC3E}">
        <p14:creationId xmlns:p14="http://schemas.microsoft.com/office/powerpoint/2010/main" val="2158098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4699"/>
            <a:ext cx="10515600" cy="5932264"/>
          </a:xfrm>
        </p:spPr>
        <p:txBody>
          <a:bodyPr>
            <a:normAutofit fontScale="92500" lnSpcReduction="20000"/>
          </a:bodyPr>
          <a:lstStyle/>
          <a:p>
            <a:r>
              <a:rPr lang="en-US" dirty="0"/>
              <a:t>Although coal companies refused to exchange scrip with legal tender, some miners found other locals willing to purchase coal scrip for a fraction of its value about .30 on the dollar was average. </a:t>
            </a:r>
          </a:p>
          <a:p>
            <a:r>
              <a:rPr lang="en-US" dirty="0"/>
              <a:t>To combat this, a 1925 West Virginia law, driven by coal lobbyist, made it unlawful for scrip to be transferred to a third party. This law further solidified the company’s power over employees, effectively holding them hostage from escaping to other jobs or regions of the nation.</a:t>
            </a:r>
          </a:p>
          <a:p>
            <a:r>
              <a:rPr lang="en-US" dirty="0"/>
              <a:t>Within a generation, an entire workforce stood at the mercy of coal companies; which ultimately became the catalyst which drove miners to risk everything and join </a:t>
            </a:r>
            <a:r>
              <a:rPr lang="en-US" sz="4400" i="1" u="sng" dirty="0"/>
              <a:t>unions</a:t>
            </a:r>
            <a:r>
              <a:rPr lang="en-US" sz="4400" dirty="0" smtClean="0"/>
              <a:t>.</a:t>
            </a:r>
          </a:p>
          <a:p>
            <a:endParaRPr lang="en-US" dirty="0"/>
          </a:p>
          <a:p>
            <a:r>
              <a:rPr lang="en-US" b="1" dirty="0"/>
              <a:t>Intervention:</a:t>
            </a:r>
            <a:r>
              <a:rPr lang="en-US" dirty="0"/>
              <a:t>  Someone or an organization steps in to help to break the trap cycle and keep </a:t>
            </a:r>
            <a:r>
              <a:rPr lang="en-US" dirty="0" smtClean="0"/>
              <a:t>it  balanced</a:t>
            </a:r>
            <a:r>
              <a:rPr lang="en-US" dirty="0"/>
              <a:t>. Through actions, self-discipline and contracts. </a:t>
            </a:r>
          </a:p>
          <a:p>
            <a:endParaRPr lang="en-US" dirty="0"/>
          </a:p>
        </p:txBody>
      </p:sp>
    </p:spTree>
    <p:extLst>
      <p:ext uri="{BB962C8B-B14F-4D97-AF65-F5344CB8AC3E}">
        <p14:creationId xmlns:p14="http://schemas.microsoft.com/office/powerpoint/2010/main" val="320629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Company Store </a:t>
            </a:r>
            <a:br>
              <a:rPr lang="en-US" dirty="0" smtClean="0"/>
            </a:br>
            <a:r>
              <a:rPr lang="en-US" dirty="0" smtClean="0"/>
              <a:t>Washington Coal &amp; Coke Co.</a:t>
            </a:r>
            <a:endParaRPr lang="en-US" dirty="0"/>
          </a:p>
        </p:txBody>
      </p:sp>
      <p:pic>
        <p:nvPicPr>
          <p:cNvPr id="4" name="Content Placeholder 3" descr="http://www.perryopolis.com/images/sjstarsupply.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59098" y="1690688"/>
            <a:ext cx="9581881" cy="4478292"/>
          </a:xfrm>
          <a:prstGeom prst="rect">
            <a:avLst/>
          </a:prstGeom>
          <a:noFill/>
          <a:ln>
            <a:noFill/>
          </a:ln>
        </p:spPr>
      </p:pic>
    </p:spTree>
    <p:extLst>
      <p:ext uri="{BB962C8B-B14F-4D97-AF65-F5344CB8AC3E}">
        <p14:creationId xmlns:p14="http://schemas.microsoft.com/office/powerpoint/2010/main" val="693695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0927" y="128788"/>
            <a:ext cx="10515600" cy="5468625"/>
          </a:xfrm>
        </p:spPr>
        <p:txBody>
          <a:bodyPr>
            <a:normAutofit fontScale="92500" lnSpcReduction="10000"/>
          </a:bodyPr>
          <a:lstStyle/>
          <a:p>
            <a:pPr fontAlgn="base"/>
            <a:r>
              <a:rPr lang="en-US" i="1" dirty="0"/>
              <a:t>How would you like to </a:t>
            </a:r>
            <a:r>
              <a:rPr lang="en-US" i="1" dirty="0" smtClean="0"/>
              <a:t>get paid </a:t>
            </a:r>
            <a:r>
              <a:rPr lang="en-US" i="1" dirty="0"/>
              <a:t>Friday in </a:t>
            </a:r>
            <a:r>
              <a:rPr lang="en-US" b="1" i="1" dirty="0"/>
              <a:t>Walmart bucks</a:t>
            </a:r>
            <a:r>
              <a:rPr lang="en-US" i="1" dirty="0"/>
              <a:t> that could only be exchanged at Walmart?</a:t>
            </a:r>
            <a:endParaRPr lang="en-US" dirty="0"/>
          </a:p>
          <a:p>
            <a:pPr marL="0" indent="0" fontAlgn="base">
              <a:buNone/>
            </a:pPr>
            <a:r>
              <a:rPr lang="en-US" i="1" dirty="0"/>
              <a:t> </a:t>
            </a:r>
            <a:endParaRPr lang="en-US" dirty="0"/>
          </a:p>
          <a:p>
            <a:pPr fontAlgn="base"/>
            <a:r>
              <a:rPr lang="en-US" i="1" dirty="0"/>
              <a:t>But Tuesday they raised the prices 20</a:t>
            </a:r>
            <a:r>
              <a:rPr lang="en-US" i="1" dirty="0" smtClean="0"/>
              <a:t>%.</a:t>
            </a:r>
          </a:p>
          <a:p>
            <a:pPr marL="0" indent="0" fontAlgn="base">
              <a:buNone/>
            </a:pPr>
            <a:endParaRPr lang="en-US" i="1" dirty="0" smtClean="0"/>
          </a:p>
          <a:p>
            <a:pPr fontAlgn="base"/>
            <a:r>
              <a:rPr lang="en-US" i="1" dirty="0" smtClean="0"/>
              <a:t>Where you going to go</a:t>
            </a:r>
            <a:r>
              <a:rPr lang="en-US" i="1" dirty="0" smtClean="0"/>
              <a:t>?</a:t>
            </a:r>
          </a:p>
          <a:p>
            <a:pPr marL="137160" indent="0" fontAlgn="base">
              <a:buNone/>
            </a:pPr>
            <a:endParaRPr lang="en-US" i="1" dirty="0" smtClean="0"/>
          </a:p>
          <a:p>
            <a:pPr fontAlgn="base"/>
            <a:r>
              <a:rPr lang="en-US" i="1" dirty="0" smtClean="0"/>
              <a:t>You only have scrip  that only the Walmart store. </a:t>
            </a:r>
          </a:p>
          <a:p>
            <a:pPr fontAlgn="base"/>
            <a:endParaRPr lang="en-US" i="1" dirty="0"/>
          </a:p>
          <a:p>
            <a:pPr marL="0" indent="0" fontAlgn="base">
              <a:buNone/>
            </a:pPr>
            <a:endParaRPr lang="en-US" i="1" dirty="0" smtClean="0"/>
          </a:p>
          <a:p>
            <a:pPr fontAlgn="base"/>
            <a:r>
              <a:rPr lang="en-US" i="1" dirty="0" smtClean="0"/>
              <a:t>We are not picking on Walmart used for example only. </a:t>
            </a:r>
            <a:endParaRPr lang="en-US" dirty="0"/>
          </a:p>
          <a:p>
            <a:pPr marL="0" indent="0" fontAlgn="base">
              <a:buNone/>
            </a:pPr>
            <a:r>
              <a:rPr lang="en-US" i="1" dirty="0"/>
              <a:t> </a:t>
            </a:r>
            <a:endParaRPr lang="en-US" dirty="0"/>
          </a:p>
        </p:txBody>
      </p:sp>
    </p:spTree>
    <p:extLst>
      <p:ext uri="{BB962C8B-B14F-4D97-AF65-F5344CB8AC3E}">
        <p14:creationId xmlns:p14="http://schemas.microsoft.com/office/powerpoint/2010/main" val="4202389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Company script </a:t>
            </a:r>
            <a:endParaRPr lang="en-US" dirty="0"/>
          </a:p>
        </p:txBody>
      </p:sp>
      <p:pic>
        <p:nvPicPr>
          <p:cNvPr id="4" name="Content Placeholder 3" descr="Image result for company scrip">
            <a:hlinkClick r:id="rId2" tgtFrame="&quot;_blank&quo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552714" y="3002121"/>
            <a:ext cx="4651830" cy="2345275"/>
          </a:xfrm>
          <a:prstGeom prst="rect">
            <a:avLst/>
          </a:prstGeom>
          <a:noFill/>
          <a:ln>
            <a:noFill/>
          </a:ln>
        </p:spPr>
      </p:pic>
      <p:pic>
        <p:nvPicPr>
          <p:cNvPr id="5" name="Picture 4" descr="Company Scrip">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1034644" y="1500673"/>
            <a:ext cx="2133600" cy="1998345"/>
          </a:xfrm>
          <a:prstGeom prst="rect">
            <a:avLst/>
          </a:prstGeom>
          <a:noFill/>
          <a:ln>
            <a:noFill/>
          </a:ln>
        </p:spPr>
      </p:pic>
      <p:pic>
        <p:nvPicPr>
          <p:cNvPr id="6" name="Picture 5" descr="C:\Users\Greg\Desktop\Ingle-Scrip.jpg"/>
          <p:cNvPicPr/>
          <p:nvPr/>
        </p:nvPicPr>
        <p:blipFill>
          <a:blip r:embed="rId6">
            <a:extLst>
              <a:ext uri="{28A0092B-C50C-407E-A947-70E740481C1C}">
                <a14:useLocalDpi xmlns:a14="http://schemas.microsoft.com/office/drawing/2010/main" val="0"/>
              </a:ext>
            </a:extLst>
          </a:blip>
          <a:srcRect/>
          <a:stretch>
            <a:fillRect/>
          </a:stretch>
        </p:blipFill>
        <p:spPr bwMode="auto">
          <a:xfrm>
            <a:off x="8589014" y="4071046"/>
            <a:ext cx="2844165" cy="2552700"/>
          </a:xfrm>
          <a:prstGeom prst="rect">
            <a:avLst/>
          </a:prstGeom>
          <a:noFill/>
          <a:ln>
            <a:noFill/>
          </a:ln>
        </p:spPr>
      </p:pic>
    </p:spTree>
    <p:extLst>
      <p:ext uri="{BB962C8B-B14F-4D97-AF65-F5344CB8AC3E}">
        <p14:creationId xmlns:p14="http://schemas.microsoft.com/office/powerpoint/2010/main" val="1702555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159134"/>
          </a:xfrm>
        </p:spPr>
        <p:txBody>
          <a:bodyPr>
            <a:normAutofit fontScale="90000"/>
          </a:bodyPr>
          <a:lstStyle/>
          <a:p>
            <a:pPr algn="ctr"/>
            <a:r>
              <a:rPr lang="en-US" dirty="0" smtClean="0"/>
              <a:t> </a:t>
            </a:r>
            <a:r>
              <a:rPr lang="en-US" dirty="0"/>
              <a:t>Here is an actual pay envelope for a miner by the name </a:t>
            </a:r>
            <a:r>
              <a:rPr lang="en-US" dirty="0" smtClean="0"/>
              <a:t>of  </a:t>
            </a:r>
            <a:r>
              <a:rPr lang="en-US" dirty="0"/>
              <a:t>A. Baughman. The pay period was March 1 to 15, 1895.</a:t>
            </a:r>
          </a:p>
        </p:txBody>
      </p:sp>
      <p:pic>
        <p:nvPicPr>
          <p:cNvPr id="4" name="Content Placeholder 3" descr="C:\Users\Greg\Desktop\Coal-comapny-pay-envelope.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51633" y="2408350"/>
            <a:ext cx="2547822" cy="4250028"/>
          </a:xfrm>
          <a:prstGeom prst="rect">
            <a:avLst/>
          </a:prstGeom>
          <a:noFill/>
          <a:ln>
            <a:noFill/>
          </a:ln>
        </p:spPr>
      </p:pic>
    </p:spTree>
    <p:extLst>
      <p:ext uri="{BB962C8B-B14F-4D97-AF65-F5344CB8AC3E}">
        <p14:creationId xmlns:p14="http://schemas.microsoft.com/office/powerpoint/2010/main" val="1241961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1972"/>
            <a:ext cx="10515600" cy="5854991"/>
          </a:xfrm>
        </p:spPr>
        <p:txBody>
          <a:bodyPr>
            <a:normAutofit fontScale="70000" lnSpcReduction="20000"/>
          </a:bodyPr>
          <a:lstStyle/>
          <a:p>
            <a:r>
              <a:rPr lang="en-US" dirty="0"/>
              <a:t>Mr. Baughman loaded 79 cars, each of which was 5 tons of coal. </a:t>
            </a:r>
          </a:p>
          <a:p>
            <a:pPr marL="0" indent="0">
              <a:buNone/>
            </a:pPr>
            <a:r>
              <a:rPr lang="en-US" dirty="0"/>
              <a:t> </a:t>
            </a:r>
          </a:p>
          <a:p>
            <a:r>
              <a:rPr lang="en-US" dirty="0"/>
              <a:t>He was paid 40 cents per car for a total of                     $31.60.</a:t>
            </a:r>
          </a:p>
          <a:p>
            <a:endParaRPr lang="en-US" dirty="0"/>
          </a:p>
          <a:p>
            <a:pPr marL="0" indent="0">
              <a:buNone/>
            </a:pPr>
            <a:r>
              <a:rPr lang="en-US" dirty="0"/>
              <a:t> </a:t>
            </a:r>
          </a:p>
          <a:p>
            <a:pPr marL="0" indent="0">
              <a:buNone/>
            </a:pPr>
            <a:r>
              <a:rPr lang="en-US" dirty="0"/>
              <a:t>                                  $</a:t>
            </a:r>
            <a:r>
              <a:rPr lang="en-US" b="1" i="1" u="sng" dirty="0" smtClean="0"/>
              <a:t>31.60 Pay earned </a:t>
            </a:r>
            <a:endParaRPr lang="en-US" b="1" i="1" u="sng" dirty="0"/>
          </a:p>
          <a:p>
            <a:pPr marL="0" lvl="0" indent="0">
              <a:buNone/>
            </a:pPr>
            <a:r>
              <a:rPr lang="en-US" dirty="0" smtClean="0"/>
              <a:t>                                   -17.00  </a:t>
            </a:r>
            <a:r>
              <a:rPr lang="en-US" dirty="0"/>
              <a:t>store bill</a:t>
            </a:r>
          </a:p>
          <a:p>
            <a:pPr marL="0" lvl="0" indent="0">
              <a:buNone/>
            </a:pPr>
            <a:r>
              <a:rPr lang="en-US" dirty="0"/>
              <a:t> 	</a:t>
            </a:r>
            <a:r>
              <a:rPr lang="en-US" dirty="0" smtClean="0"/>
              <a:t>	    - </a:t>
            </a:r>
            <a:r>
              <a:rPr lang="en-US" dirty="0"/>
              <a:t>3.00  </a:t>
            </a:r>
            <a:r>
              <a:rPr lang="en-US" dirty="0" smtClean="0"/>
              <a:t>rent for home</a:t>
            </a:r>
            <a:endParaRPr lang="en-US" dirty="0"/>
          </a:p>
          <a:p>
            <a:pPr marL="0" lvl="0" indent="0">
              <a:buNone/>
            </a:pPr>
            <a:r>
              <a:rPr lang="en-US" dirty="0"/>
              <a:t>   </a:t>
            </a:r>
            <a:r>
              <a:rPr lang="en-US" dirty="0" smtClean="0"/>
              <a:t>                                 -   </a:t>
            </a:r>
            <a:r>
              <a:rPr lang="en-US" dirty="0"/>
              <a:t>.25 tool sharpening  </a:t>
            </a:r>
          </a:p>
          <a:p>
            <a:pPr marL="0" lvl="0" indent="0">
              <a:buNone/>
            </a:pPr>
            <a:r>
              <a:rPr lang="en-US" u="sng" dirty="0"/>
              <a:t> </a:t>
            </a:r>
            <a:r>
              <a:rPr lang="en-US" u="sng" dirty="0" smtClean="0"/>
              <a:t>		   - </a:t>
            </a:r>
            <a:r>
              <a:rPr lang="en-US" u="sng" dirty="0"/>
              <a:t>9.10 Company Doctor </a:t>
            </a:r>
            <a:endParaRPr lang="en-US" dirty="0"/>
          </a:p>
          <a:p>
            <a:pPr marL="0" indent="0">
              <a:buNone/>
            </a:pPr>
            <a:r>
              <a:rPr lang="en-US" dirty="0" smtClean="0"/>
              <a:t>                                   </a:t>
            </a:r>
            <a:r>
              <a:rPr lang="en-US" sz="4000" b="1" dirty="0" smtClean="0"/>
              <a:t>$</a:t>
            </a:r>
            <a:r>
              <a:rPr lang="en-US" sz="4000" b="1" dirty="0"/>
              <a:t>2.25 Balance due </a:t>
            </a:r>
            <a:endParaRPr lang="en-US" sz="4000" b="1" dirty="0" smtClean="0"/>
          </a:p>
          <a:p>
            <a:pPr lvl="6"/>
            <a:r>
              <a:rPr lang="en-US" sz="3600" dirty="0" smtClean="0"/>
              <a:t>paid </a:t>
            </a:r>
            <a:r>
              <a:rPr lang="en-US" sz="3600" dirty="0"/>
              <a:t>in Scrip.</a:t>
            </a:r>
          </a:p>
          <a:p>
            <a:endParaRPr lang="en-US" dirty="0"/>
          </a:p>
          <a:p>
            <a:pPr marL="0" indent="0">
              <a:buNone/>
            </a:pPr>
            <a:r>
              <a:rPr lang="en-US" dirty="0"/>
              <a:t> </a:t>
            </a:r>
          </a:p>
          <a:p>
            <a:r>
              <a:rPr lang="en-US" b="1" dirty="0"/>
              <a:t>Do you think if needs more money to live </a:t>
            </a:r>
            <a:r>
              <a:rPr lang="en-US" b="1" dirty="0" smtClean="0"/>
              <a:t> on he will go to the Company Store and put it on credit? </a:t>
            </a:r>
          </a:p>
          <a:p>
            <a:r>
              <a:rPr lang="en-US" sz="3800" b="1" dirty="0" smtClean="0"/>
              <a:t>He </a:t>
            </a:r>
            <a:r>
              <a:rPr lang="en-US" sz="3800" b="1" dirty="0"/>
              <a:t>will have to go deeper in debt as the song </a:t>
            </a:r>
            <a:r>
              <a:rPr lang="en-US" sz="3800" b="1" dirty="0" smtClean="0"/>
              <a:t>said. </a:t>
            </a:r>
            <a:endParaRPr lang="en-US" sz="3800" b="1" dirty="0"/>
          </a:p>
          <a:p>
            <a:pPr marL="0" indent="0">
              <a:buNone/>
            </a:pPr>
            <a:r>
              <a:rPr lang="en-US" dirty="0"/>
              <a:t> </a:t>
            </a:r>
          </a:p>
          <a:p>
            <a:endParaRPr lang="en-US" dirty="0"/>
          </a:p>
        </p:txBody>
      </p:sp>
    </p:spTree>
    <p:extLst>
      <p:ext uri="{BB962C8B-B14F-4D97-AF65-F5344CB8AC3E}">
        <p14:creationId xmlns:p14="http://schemas.microsoft.com/office/powerpoint/2010/main" val="32751164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base"/>
            <a:r>
              <a:rPr lang="en-US" sz="2400" b="1" i="1" dirty="0"/>
              <a:t>In all fairness there were Companies where tried to make life better for workers ran a good system of housing and stores.</a:t>
            </a:r>
            <a:r>
              <a:rPr lang="en-US" sz="2400" b="1" dirty="0"/>
              <a:t/>
            </a:r>
            <a:br>
              <a:rPr lang="en-US" sz="2400" b="1" dirty="0"/>
            </a:br>
            <a:r>
              <a:rPr lang="en-US" sz="2400" b="1" i="1" dirty="0"/>
              <a:t>Like Jaite Paper Mills </a:t>
            </a:r>
            <a:r>
              <a:rPr lang="en-US" sz="2400" b="1" i="1" dirty="0" smtClean="0"/>
              <a:t>in Brecksville, Ohio </a:t>
            </a:r>
            <a:endParaRPr lang="en-US" sz="2400" b="1" dirty="0"/>
          </a:p>
        </p:txBody>
      </p:sp>
      <p:sp>
        <p:nvSpPr>
          <p:cNvPr id="3" name="Content Placeholder 2"/>
          <p:cNvSpPr>
            <a:spLocks noGrp="1"/>
          </p:cNvSpPr>
          <p:nvPr>
            <p:ph idx="1"/>
          </p:nvPr>
        </p:nvSpPr>
        <p:spPr>
          <a:xfrm>
            <a:off x="838200" y="1864262"/>
            <a:ext cx="10515600" cy="4351338"/>
          </a:xfrm>
        </p:spPr>
        <p:txBody>
          <a:bodyPr>
            <a:normAutofit lnSpcReduction="10000"/>
          </a:bodyPr>
          <a:lstStyle/>
          <a:p>
            <a:pPr fontAlgn="base"/>
            <a:r>
              <a:rPr lang="en-US" b="1" dirty="0"/>
              <a:t>Jaite Mill Historic District in the Brecksville, Ohio </a:t>
            </a:r>
            <a:endParaRPr lang="en-US" dirty="0"/>
          </a:p>
          <a:p>
            <a:pPr fontAlgn="base"/>
            <a:r>
              <a:rPr lang="en-US" b="1" dirty="0"/>
              <a:t>10 miles west of Cleveland, Ohio </a:t>
            </a:r>
            <a:endParaRPr lang="en-US" dirty="0"/>
          </a:p>
          <a:p>
            <a:endParaRPr lang="en-US" dirty="0" smtClean="0"/>
          </a:p>
          <a:p>
            <a:endParaRPr lang="en-US" dirty="0"/>
          </a:p>
          <a:p>
            <a:endParaRPr lang="en-US" dirty="0" smtClean="0"/>
          </a:p>
          <a:p>
            <a:endParaRPr lang="en-US" dirty="0"/>
          </a:p>
          <a:p>
            <a:pPr algn="ctr"/>
            <a:r>
              <a:rPr lang="en-US" dirty="0" smtClean="0"/>
              <a:t>Company towns for the most part were not a  place that was good for workers and their family. Although there were places like Jaite Paper Mill towns but far and few between.</a:t>
            </a:r>
            <a:endParaRPr lang="en-US" dirty="0"/>
          </a:p>
        </p:txBody>
      </p:sp>
      <p:pic>
        <p:nvPicPr>
          <p:cNvPr id="4" name="Picture 3" descr="Jaite Mill Worker's House 3 NPS.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4905374" y="2741151"/>
            <a:ext cx="2615887" cy="1964096"/>
          </a:xfrm>
          <a:prstGeom prst="rect">
            <a:avLst/>
          </a:prstGeom>
          <a:noFill/>
          <a:ln>
            <a:noFill/>
          </a:ln>
        </p:spPr>
      </p:pic>
    </p:spTree>
    <p:extLst>
      <p:ext uri="{BB962C8B-B14F-4D97-AF65-F5344CB8AC3E}">
        <p14:creationId xmlns:p14="http://schemas.microsoft.com/office/powerpoint/2010/main" val="977485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v"/>
            </a:pPr>
            <a:r>
              <a:rPr lang="en-US" sz="6600" b="1" dirty="0" smtClean="0"/>
              <a:t>  Free Man</a:t>
            </a:r>
          </a:p>
          <a:p>
            <a:pPr>
              <a:buFont typeface="Wingdings" panose="05000000000000000000" pitchFamily="2" charset="2"/>
              <a:buChar char="v"/>
            </a:pPr>
            <a:r>
              <a:rPr lang="en-US" sz="6600" b="1" dirty="0" smtClean="0"/>
              <a:t>  Unbalanced</a:t>
            </a:r>
            <a:endParaRPr lang="en-US" sz="6600" b="1" dirty="0"/>
          </a:p>
          <a:p>
            <a:pPr>
              <a:buFont typeface="Wingdings" panose="05000000000000000000" pitchFamily="2" charset="2"/>
              <a:buChar char="v"/>
            </a:pPr>
            <a:r>
              <a:rPr lang="en-US" sz="6600" b="1" dirty="0" smtClean="0"/>
              <a:t>  Intervention </a:t>
            </a:r>
            <a:endParaRPr lang="en-US" sz="6600" b="1" dirty="0" smtClean="0"/>
          </a:p>
          <a:p>
            <a:pPr>
              <a:buFont typeface="Wingdings" panose="05000000000000000000" pitchFamily="2" charset="2"/>
              <a:buChar char="v"/>
            </a:pPr>
            <a:r>
              <a:rPr lang="en-US" sz="6600" b="1" dirty="0" smtClean="0"/>
              <a:t>  Return </a:t>
            </a:r>
            <a:r>
              <a:rPr lang="en-US" sz="6600" b="1" dirty="0" smtClean="0"/>
              <a:t>to Free Man</a:t>
            </a:r>
          </a:p>
          <a:p>
            <a:endParaRPr lang="en-US" sz="6600" b="1" dirty="0"/>
          </a:p>
          <a:p>
            <a:endParaRPr lang="en-US" dirty="0"/>
          </a:p>
        </p:txBody>
      </p:sp>
    </p:spTree>
    <p:extLst>
      <p:ext uri="{BB962C8B-B14F-4D97-AF65-F5344CB8AC3E}">
        <p14:creationId xmlns:p14="http://schemas.microsoft.com/office/powerpoint/2010/main" val="17503560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52306"/>
          </a:xfrm>
        </p:spPr>
        <p:txBody>
          <a:bodyPr>
            <a:normAutofit fontScale="90000"/>
          </a:bodyPr>
          <a:lstStyle/>
          <a:p>
            <a:r>
              <a:rPr lang="en-US" b="1" dirty="0" smtClean="0"/>
              <a:t>Present</a:t>
            </a:r>
            <a:r>
              <a:rPr lang="en-US" dirty="0" smtClean="0"/>
              <a:t> </a:t>
            </a:r>
            <a:endParaRPr lang="en-US" dirty="0"/>
          </a:p>
        </p:txBody>
      </p:sp>
      <p:sp>
        <p:nvSpPr>
          <p:cNvPr id="3" name="Content Placeholder 2"/>
          <p:cNvSpPr>
            <a:spLocks noGrp="1"/>
          </p:cNvSpPr>
          <p:nvPr>
            <p:ph idx="1"/>
          </p:nvPr>
        </p:nvSpPr>
        <p:spPr>
          <a:xfrm>
            <a:off x="838200" y="1326524"/>
            <a:ext cx="10515600" cy="4850439"/>
          </a:xfrm>
        </p:spPr>
        <p:txBody>
          <a:bodyPr/>
          <a:lstStyle/>
          <a:p>
            <a:r>
              <a:rPr lang="en-US" dirty="0" smtClean="0"/>
              <a:t>How do strikes work.</a:t>
            </a:r>
          </a:p>
          <a:p>
            <a:r>
              <a:rPr lang="en-US" b="1" dirty="0" smtClean="0"/>
              <a:t>Last thing we want is a strike.</a:t>
            </a:r>
          </a:p>
          <a:p>
            <a:r>
              <a:rPr lang="en-US" dirty="0" smtClean="0"/>
              <a:t>But is some times it must happen.</a:t>
            </a:r>
            <a:endParaRPr lang="en-US" dirty="0"/>
          </a:p>
          <a:p>
            <a:r>
              <a:rPr lang="en-US" dirty="0" smtClean="0"/>
              <a:t>When you vote to give the right for the Union reps to strike you are  </a:t>
            </a:r>
            <a:r>
              <a:rPr lang="en-US" b="1" i="1" u="sng" dirty="0" smtClean="0"/>
              <a:t>not </a:t>
            </a:r>
            <a:r>
              <a:rPr lang="en-US" dirty="0" smtClean="0"/>
              <a:t>telling </a:t>
            </a:r>
            <a:r>
              <a:rPr lang="en-US" dirty="0" smtClean="0"/>
              <a:t>them to strike but giving them the power to do so much like giving a police officer authority to arrest someone but not telling them to do so. .</a:t>
            </a:r>
          </a:p>
          <a:p>
            <a:r>
              <a:rPr lang="en-US" dirty="0" smtClean="0"/>
              <a:t>There is a set procedure to go down that path if it comes to that. </a:t>
            </a:r>
          </a:p>
          <a:p>
            <a:r>
              <a:rPr lang="en-US" dirty="0" smtClean="0"/>
              <a:t>It has been written and time tested.</a:t>
            </a:r>
            <a:endParaRPr lang="en-US" dirty="0"/>
          </a:p>
        </p:txBody>
      </p:sp>
    </p:spTree>
    <p:extLst>
      <p:ext uri="{BB962C8B-B14F-4D97-AF65-F5344CB8AC3E}">
        <p14:creationId xmlns:p14="http://schemas.microsoft.com/office/powerpoint/2010/main" val="25581633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0262" y="-524256"/>
            <a:ext cx="10427208" cy="7382256"/>
          </a:xfrm>
        </p:spPr>
        <p:txBody>
          <a:bodyPr>
            <a:normAutofit/>
          </a:bodyPr>
          <a:lstStyle/>
          <a:p>
            <a:pPr algn="ctr"/>
            <a:r>
              <a:rPr lang="en-US" sz="8800" dirty="0" smtClean="0"/>
              <a:t>Future  </a:t>
            </a:r>
            <a:br>
              <a:rPr lang="en-US" sz="8800" dirty="0" smtClean="0"/>
            </a:br>
            <a:r>
              <a:rPr lang="en-US" sz="8800" dirty="0" smtClean="0"/>
              <a:t>Have a plan incase you need it.</a:t>
            </a:r>
            <a:br>
              <a:rPr lang="en-US" sz="8800" dirty="0" smtClean="0"/>
            </a:br>
            <a:r>
              <a:rPr lang="en-US" sz="8800" dirty="0" smtClean="0"/>
              <a:t>We do have one</a:t>
            </a:r>
            <a:r>
              <a:rPr lang="en-US" sz="8800" dirty="0" smtClean="0"/>
              <a:t>!</a:t>
            </a:r>
            <a:endParaRPr lang="en-US" sz="8800" dirty="0"/>
          </a:p>
        </p:txBody>
      </p:sp>
    </p:spTree>
    <p:extLst>
      <p:ext uri="{BB962C8B-B14F-4D97-AF65-F5344CB8AC3E}">
        <p14:creationId xmlns:p14="http://schemas.microsoft.com/office/powerpoint/2010/main" val="6940283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584" y="1115402"/>
            <a:ext cx="10515600" cy="4700651"/>
          </a:xfrm>
        </p:spPr>
        <p:txBody>
          <a:bodyPr>
            <a:normAutofit/>
          </a:bodyPr>
          <a:lstStyle/>
          <a:p>
            <a:pPr algn="ctr"/>
            <a:r>
              <a:rPr lang="en-US" sz="8000" b="1" dirty="0" smtClean="0">
                <a:latin typeface="Lucida Sans Unicode" pitchFamily="34" charset="0"/>
              </a:rPr>
              <a:t>UAW STRIKE </a:t>
            </a:r>
            <a:br>
              <a:rPr lang="en-US" sz="8000" b="1" dirty="0" smtClean="0">
                <a:latin typeface="Lucida Sans Unicode" pitchFamily="34" charset="0"/>
              </a:rPr>
            </a:br>
            <a:r>
              <a:rPr lang="en-US" sz="8000" b="1" dirty="0" smtClean="0">
                <a:latin typeface="Lucida Sans Unicode" pitchFamily="34" charset="0"/>
              </a:rPr>
              <a:t>ASSISTANCE </a:t>
            </a:r>
            <a:br>
              <a:rPr lang="en-US" sz="8000" b="1" dirty="0" smtClean="0">
                <a:latin typeface="Lucida Sans Unicode" pitchFamily="34" charset="0"/>
              </a:rPr>
            </a:br>
            <a:r>
              <a:rPr lang="en-US" sz="8000" b="1" dirty="0" smtClean="0">
                <a:latin typeface="Lucida Sans Unicode" pitchFamily="34" charset="0"/>
              </a:rPr>
              <a:t>DEPARTMENT</a:t>
            </a:r>
            <a:endParaRPr lang="en-US" sz="8000" dirty="0"/>
          </a:p>
        </p:txBody>
      </p:sp>
    </p:spTree>
    <p:extLst>
      <p:ext uri="{BB962C8B-B14F-4D97-AF65-F5344CB8AC3E}">
        <p14:creationId xmlns:p14="http://schemas.microsoft.com/office/powerpoint/2010/main" val="3790838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b="1" dirty="0"/>
              <a:t>Free Man</a:t>
            </a:r>
            <a:r>
              <a:rPr lang="en-US" dirty="0"/>
              <a:t>: </a:t>
            </a:r>
          </a:p>
        </p:txBody>
      </p:sp>
      <p:sp>
        <p:nvSpPr>
          <p:cNvPr id="3" name="Content Placeholder 2"/>
          <p:cNvSpPr>
            <a:spLocks noGrp="1"/>
          </p:cNvSpPr>
          <p:nvPr>
            <p:ph idx="1"/>
          </p:nvPr>
        </p:nvSpPr>
        <p:spPr/>
        <p:txBody>
          <a:bodyPr>
            <a:normAutofit/>
          </a:bodyPr>
          <a:lstStyle/>
          <a:p>
            <a:r>
              <a:rPr lang="en-US" sz="4000" dirty="0" smtClean="0"/>
              <a:t>Balanced, </a:t>
            </a:r>
            <a:r>
              <a:rPr lang="en-US" sz="4000" dirty="0"/>
              <a:t>man trades fair work for fair money for his needs (food shelter etc.)   </a:t>
            </a:r>
          </a:p>
          <a:p>
            <a:pPr marL="0" indent="0">
              <a:buNone/>
            </a:pPr>
            <a:r>
              <a:rPr lang="en-US" sz="4000" dirty="0"/>
              <a:t>  </a:t>
            </a:r>
            <a:r>
              <a:rPr lang="en-US" sz="4000" dirty="0" smtClean="0"/>
              <a:t>and  </a:t>
            </a:r>
            <a:r>
              <a:rPr lang="en-US" sz="4000" dirty="0"/>
              <a:t>he  keeps a balance of needs with income </a:t>
            </a:r>
            <a:endParaRPr lang="en-US" sz="4000" dirty="0" smtClean="0"/>
          </a:p>
          <a:p>
            <a:pPr marL="0" indent="0">
              <a:buNone/>
            </a:pPr>
            <a:r>
              <a:rPr lang="en-US" sz="4000" dirty="0" smtClean="0"/>
              <a:t>     from his work</a:t>
            </a:r>
            <a:r>
              <a:rPr lang="en-US" sz="4000" dirty="0"/>
              <a:t>.  </a:t>
            </a:r>
            <a:endParaRPr lang="en-US" sz="4000" dirty="0" smtClean="0"/>
          </a:p>
          <a:p>
            <a:pPr marL="0" indent="0">
              <a:buNone/>
            </a:pPr>
            <a:r>
              <a:rPr lang="en-US" sz="4000" dirty="0" smtClean="0"/>
              <a:t>Does not buy above his means. </a:t>
            </a:r>
            <a:endParaRPr lang="en-US" sz="4000" dirty="0"/>
          </a:p>
        </p:txBody>
      </p:sp>
    </p:spTree>
    <p:extLst>
      <p:ext uri="{BB962C8B-B14F-4D97-AF65-F5344CB8AC3E}">
        <p14:creationId xmlns:p14="http://schemas.microsoft.com/office/powerpoint/2010/main" val="2639315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631100"/>
          </a:xfrm>
        </p:spPr>
        <p:txBody>
          <a:bodyPr>
            <a:noAutofit/>
          </a:bodyPr>
          <a:lstStyle/>
          <a:p>
            <a:r>
              <a:rPr lang="en-US" sz="6000" b="1" dirty="0" smtClean="0"/>
              <a:t/>
            </a:r>
            <a:br>
              <a:rPr lang="en-US" sz="6000" b="1" dirty="0" smtClean="0"/>
            </a:br>
            <a:r>
              <a:rPr lang="en-US" sz="6000" b="1" dirty="0" smtClean="0"/>
              <a:t>Unbalanced </a:t>
            </a:r>
            <a:r>
              <a:rPr lang="en-US" sz="6000" b="1" dirty="0"/>
              <a:t>/ Enslaved imposed by self or others</a:t>
            </a:r>
            <a:r>
              <a:rPr lang="en-US" sz="3600" dirty="0"/>
              <a:t>:   </a:t>
            </a:r>
            <a:br>
              <a:rPr lang="en-US" sz="3600" dirty="0"/>
            </a:br>
            <a:endParaRPr lang="en-US" sz="3600" dirty="0"/>
          </a:p>
        </p:txBody>
      </p:sp>
      <p:sp>
        <p:nvSpPr>
          <p:cNvPr id="3" name="Content Placeholder 2"/>
          <p:cNvSpPr>
            <a:spLocks noGrp="1"/>
          </p:cNvSpPr>
          <p:nvPr>
            <p:ph idx="1"/>
          </p:nvPr>
        </p:nvSpPr>
        <p:spPr>
          <a:xfrm>
            <a:off x="838200" y="2562895"/>
            <a:ext cx="10515600" cy="3614067"/>
          </a:xfrm>
        </p:spPr>
        <p:txBody>
          <a:bodyPr/>
          <a:lstStyle/>
          <a:p>
            <a:r>
              <a:rPr lang="en-US" sz="4000" dirty="0"/>
              <a:t>Fair work will not generate enough money for </a:t>
            </a:r>
            <a:r>
              <a:rPr lang="en-US" sz="4000" dirty="0" smtClean="0"/>
              <a:t>his needs. </a:t>
            </a:r>
          </a:p>
          <a:p>
            <a:pPr marL="0" indent="0">
              <a:buNone/>
            </a:pPr>
            <a:endParaRPr lang="en-US" sz="4000" dirty="0" smtClean="0"/>
          </a:p>
          <a:p>
            <a:r>
              <a:rPr lang="en-US" sz="4000" dirty="0" smtClean="0"/>
              <a:t>Needs, like Food Shelter outweigh </a:t>
            </a:r>
            <a:r>
              <a:rPr lang="en-US" sz="4000" dirty="0"/>
              <a:t>income to cover needs. </a:t>
            </a:r>
            <a:r>
              <a:rPr lang="en-US" sz="4000" dirty="0" smtClean="0"/>
              <a:t>Going into a hole.</a:t>
            </a:r>
            <a:endParaRPr lang="en-US" sz="4000" dirty="0"/>
          </a:p>
          <a:p>
            <a:endParaRPr lang="en-US" dirty="0"/>
          </a:p>
        </p:txBody>
      </p:sp>
    </p:spTree>
    <p:extLst>
      <p:ext uri="{BB962C8B-B14F-4D97-AF65-F5344CB8AC3E}">
        <p14:creationId xmlns:p14="http://schemas.microsoft.com/office/powerpoint/2010/main" val="1229455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a:t>Intervention:</a:t>
            </a:r>
            <a:r>
              <a:rPr lang="en-US" sz="6600" dirty="0"/>
              <a:t> </a:t>
            </a:r>
          </a:p>
        </p:txBody>
      </p:sp>
      <p:sp>
        <p:nvSpPr>
          <p:cNvPr id="3" name="Content Placeholder 2"/>
          <p:cNvSpPr>
            <a:spLocks noGrp="1"/>
          </p:cNvSpPr>
          <p:nvPr>
            <p:ph idx="1"/>
          </p:nvPr>
        </p:nvSpPr>
        <p:spPr/>
        <p:txBody>
          <a:bodyPr>
            <a:normAutofit/>
          </a:bodyPr>
          <a:lstStyle/>
          <a:p>
            <a:r>
              <a:rPr lang="en-US" sz="4800" b="1" dirty="0"/>
              <a:t>Someone or an organization steps in to help to break the trap cycle and keep it </a:t>
            </a:r>
            <a:r>
              <a:rPr lang="en-US" sz="4800" b="1" dirty="0" smtClean="0"/>
              <a:t>balanced. </a:t>
            </a:r>
          </a:p>
          <a:p>
            <a:r>
              <a:rPr lang="en-US" sz="4800" b="1" dirty="0" smtClean="0"/>
              <a:t>Done through actions</a:t>
            </a:r>
            <a:r>
              <a:rPr lang="en-US" sz="4800" b="1" dirty="0"/>
              <a:t>, </a:t>
            </a:r>
            <a:r>
              <a:rPr lang="en-US" sz="4800" b="1" dirty="0" smtClean="0"/>
              <a:t>self-discipline, contracts and laws . </a:t>
            </a:r>
            <a:endParaRPr lang="en-US" sz="4800" b="1" dirty="0"/>
          </a:p>
        </p:txBody>
      </p:sp>
    </p:spTree>
    <p:extLst>
      <p:ext uri="{BB962C8B-B14F-4D97-AF65-F5344CB8AC3E}">
        <p14:creationId xmlns:p14="http://schemas.microsoft.com/office/powerpoint/2010/main" val="3653845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b="1" dirty="0" smtClean="0"/>
              <a:t>PAST</a:t>
            </a:r>
            <a:r>
              <a:rPr lang="en-US" dirty="0" smtClean="0"/>
              <a:t> </a:t>
            </a:r>
            <a:endParaRPr lang="en-US" dirty="0"/>
          </a:p>
        </p:txBody>
      </p:sp>
      <p:sp>
        <p:nvSpPr>
          <p:cNvPr id="3" name="Content Placeholder 2"/>
          <p:cNvSpPr>
            <a:spLocks noGrp="1"/>
          </p:cNvSpPr>
          <p:nvPr>
            <p:ph idx="1"/>
          </p:nvPr>
        </p:nvSpPr>
        <p:spPr/>
        <p:txBody>
          <a:bodyPr>
            <a:normAutofit/>
          </a:bodyPr>
          <a:lstStyle/>
          <a:p>
            <a:r>
              <a:rPr lang="en-US" dirty="0"/>
              <a:t>A look at the past as a history of labor problems, way back: </a:t>
            </a:r>
          </a:p>
          <a:p>
            <a:endParaRPr lang="en-US" b="1" dirty="0" smtClean="0"/>
          </a:p>
          <a:p>
            <a:r>
              <a:rPr lang="en-US" b="1" dirty="0" smtClean="0"/>
              <a:t>Let look at a early Trap to Free cycle </a:t>
            </a:r>
          </a:p>
          <a:p>
            <a:endParaRPr lang="en-US" dirty="0"/>
          </a:p>
          <a:p>
            <a:r>
              <a:rPr lang="en-US" b="1" dirty="0"/>
              <a:t>The Bible as a history lesson: </a:t>
            </a:r>
            <a:endParaRPr lang="en-US" dirty="0"/>
          </a:p>
          <a:p>
            <a:pPr marL="0" indent="0">
              <a:buNone/>
            </a:pPr>
            <a:endParaRPr lang="en-US" dirty="0"/>
          </a:p>
          <a:p>
            <a:r>
              <a:rPr lang="en-US" dirty="0"/>
              <a:t> </a:t>
            </a:r>
            <a:r>
              <a:rPr lang="en-US" dirty="0" smtClean="0"/>
              <a:t>Joseph convinced his family to come back to Egypt and live there.  </a:t>
            </a:r>
          </a:p>
          <a:p>
            <a:pPr marL="0" indent="0">
              <a:buNone/>
            </a:pPr>
            <a:r>
              <a:rPr lang="en-US" dirty="0" smtClean="0"/>
              <a:t>       Joseph's </a:t>
            </a:r>
            <a:r>
              <a:rPr lang="en-US" dirty="0"/>
              <a:t>family lived like kings as long as Joseph </a:t>
            </a:r>
            <a:r>
              <a:rPr lang="en-US" dirty="0" smtClean="0"/>
              <a:t>lived. </a:t>
            </a:r>
            <a:endParaRPr lang="en-US" dirty="0"/>
          </a:p>
        </p:txBody>
      </p:sp>
    </p:spTree>
    <p:extLst>
      <p:ext uri="{BB962C8B-B14F-4D97-AF65-F5344CB8AC3E}">
        <p14:creationId xmlns:p14="http://schemas.microsoft.com/office/powerpoint/2010/main" val="1482293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3266" y="735610"/>
            <a:ext cx="11101589" cy="5125928"/>
          </a:xfrm>
        </p:spPr>
        <p:txBody>
          <a:bodyPr>
            <a:normAutofit/>
          </a:bodyPr>
          <a:lstStyle/>
          <a:p>
            <a:r>
              <a:rPr lang="en-US" b="1" dirty="0"/>
              <a:t>Free Man</a:t>
            </a:r>
            <a:r>
              <a:rPr lang="en-US" dirty="0"/>
              <a:t>:       Balance trades fair work works for fair money for needs (food, shelter and etc.)  </a:t>
            </a:r>
            <a:r>
              <a:rPr lang="en-US" dirty="0" smtClean="0"/>
              <a:t> </a:t>
            </a:r>
            <a:r>
              <a:rPr lang="en-US" dirty="0" smtClean="0"/>
              <a:t>                                                                                             </a:t>
            </a:r>
            <a:endParaRPr lang="en-US" dirty="0" smtClean="0"/>
          </a:p>
          <a:p>
            <a:r>
              <a:rPr lang="en-US" b="1" dirty="0" smtClean="0"/>
              <a:t>Unbalance </a:t>
            </a:r>
            <a:r>
              <a:rPr lang="en-US" b="1" dirty="0"/>
              <a:t>/ Enslaved</a:t>
            </a:r>
            <a:r>
              <a:rPr lang="en-US" dirty="0"/>
              <a:t>:      </a:t>
            </a:r>
            <a:endParaRPr lang="en-US" dirty="0" smtClean="0"/>
          </a:p>
          <a:p>
            <a:r>
              <a:rPr lang="en-US" dirty="0" smtClean="0"/>
              <a:t> When Joseph died, and the Pharaohs forgot about him, </a:t>
            </a:r>
          </a:p>
          <a:p>
            <a:pPr marL="0" indent="0">
              <a:buNone/>
            </a:pPr>
            <a:r>
              <a:rPr lang="en-US" dirty="0"/>
              <a:t> </a:t>
            </a:r>
            <a:r>
              <a:rPr lang="en-US" dirty="0" smtClean="0"/>
              <a:t>  No </a:t>
            </a:r>
            <a:r>
              <a:rPr lang="en-US" dirty="0"/>
              <a:t>contracts</a:t>
            </a:r>
          </a:p>
          <a:p>
            <a:r>
              <a:rPr lang="en-US" dirty="0" smtClean="0"/>
              <a:t>Because of the times the </a:t>
            </a:r>
            <a:r>
              <a:rPr lang="en-US" dirty="0"/>
              <a:t>bitterness of what had happened under </a:t>
            </a:r>
            <a:r>
              <a:rPr lang="en-US" dirty="0" smtClean="0"/>
              <a:t>him            </a:t>
            </a:r>
            <a:r>
              <a:rPr lang="en-US" dirty="0"/>
              <a:t>( Pharaoh)  came due. </a:t>
            </a:r>
            <a:endParaRPr lang="en-US" dirty="0" smtClean="0"/>
          </a:p>
          <a:p>
            <a:r>
              <a:rPr lang="en-US" dirty="0" smtClean="0"/>
              <a:t>And </a:t>
            </a:r>
            <a:r>
              <a:rPr lang="en-US" dirty="0"/>
              <a:t>thus, the Hebrews were enslaved.</a:t>
            </a:r>
          </a:p>
          <a:p>
            <a:r>
              <a:rPr lang="en-US" dirty="0"/>
              <a:t> Unable to leave.</a:t>
            </a:r>
          </a:p>
          <a:p>
            <a:r>
              <a:rPr lang="en-US" dirty="0"/>
              <a:t> Unable to help themselves</a:t>
            </a:r>
            <a:r>
              <a:rPr lang="en-US" dirty="0" smtClean="0"/>
              <a:t>.</a:t>
            </a:r>
            <a:endParaRPr lang="en-US" b="1"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54810" y="3984252"/>
            <a:ext cx="1527841" cy="1036749"/>
          </a:xfrm>
          <a:prstGeom prst="rect">
            <a:avLst/>
          </a:prstGeom>
        </p:spPr>
      </p:pic>
      <p:pic>
        <p:nvPicPr>
          <p:cNvPr id="5" name="Picture 4" descr="Image result for Even Balance Scale"/>
          <p:cNvPicPr/>
          <p:nvPr/>
        </p:nvPicPr>
        <p:blipFill>
          <a:blip r:embed="rId3">
            <a:extLst>
              <a:ext uri="{28A0092B-C50C-407E-A947-70E740481C1C}">
                <a14:useLocalDpi xmlns:a14="http://schemas.microsoft.com/office/drawing/2010/main" val="0"/>
              </a:ext>
            </a:extLst>
          </a:blip>
          <a:srcRect/>
          <a:stretch>
            <a:fillRect/>
          </a:stretch>
        </p:blipFill>
        <p:spPr bwMode="auto">
          <a:xfrm>
            <a:off x="9050274" y="1289323"/>
            <a:ext cx="1136915" cy="721597"/>
          </a:xfrm>
          <a:prstGeom prst="rect">
            <a:avLst/>
          </a:prstGeom>
          <a:noFill/>
          <a:ln>
            <a:noFill/>
          </a:ln>
        </p:spPr>
      </p:pic>
    </p:spTree>
    <p:extLst>
      <p:ext uri="{BB962C8B-B14F-4D97-AF65-F5344CB8AC3E}">
        <p14:creationId xmlns:p14="http://schemas.microsoft.com/office/powerpoint/2010/main" val="2467662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3541" y="416170"/>
            <a:ext cx="10972800" cy="4709160"/>
          </a:xfrm>
        </p:spPr>
        <p:txBody>
          <a:bodyPr/>
          <a:lstStyle/>
          <a:p>
            <a:r>
              <a:rPr lang="en-US" sz="3600" b="1" dirty="0" smtClean="0"/>
              <a:t>Intervention:</a:t>
            </a:r>
            <a:r>
              <a:rPr lang="en-US" sz="3600" dirty="0" smtClean="0"/>
              <a:t>  Someone or an organization steps in to help to break the trap cycle and keep it balanced. Through actions, self-discipline,  contracts and laws. </a:t>
            </a:r>
          </a:p>
          <a:p>
            <a:endParaRPr lang="en-US" sz="3600" dirty="0" smtClean="0"/>
          </a:p>
          <a:p>
            <a:endParaRPr lang="en-US" dirty="0"/>
          </a:p>
        </p:txBody>
      </p:sp>
      <p:pic>
        <p:nvPicPr>
          <p:cNvPr id="4" name="Picture 3" descr="Image result for Moses Kills Egyptian Slave"/>
          <p:cNvPicPr/>
          <p:nvPr/>
        </p:nvPicPr>
        <p:blipFill>
          <a:blip r:embed="rId2">
            <a:extLst>
              <a:ext uri="{28A0092B-C50C-407E-A947-70E740481C1C}">
                <a14:useLocalDpi xmlns:a14="http://schemas.microsoft.com/office/drawing/2010/main" val="0"/>
              </a:ext>
            </a:extLst>
          </a:blip>
          <a:srcRect/>
          <a:stretch>
            <a:fillRect/>
          </a:stretch>
        </p:blipFill>
        <p:spPr bwMode="auto">
          <a:xfrm>
            <a:off x="3994928" y="3000116"/>
            <a:ext cx="4250027" cy="3219719"/>
          </a:xfrm>
          <a:prstGeom prst="rect">
            <a:avLst/>
          </a:prstGeom>
          <a:noFill/>
          <a:ln>
            <a:noFill/>
          </a:ln>
        </p:spPr>
      </p:pic>
    </p:spTree>
    <p:extLst>
      <p:ext uri="{BB962C8B-B14F-4D97-AF65-F5344CB8AC3E}">
        <p14:creationId xmlns:p14="http://schemas.microsoft.com/office/powerpoint/2010/main" val="2292212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b="1" dirty="0" smtClean="0"/>
              <a:t>Invention</a:t>
            </a:r>
            <a:r>
              <a:rPr lang="en-US" b="1" dirty="0" smtClean="0"/>
              <a:t> </a:t>
            </a:r>
            <a:endParaRPr lang="en-US" b="1" dirty="0"/>
          </a:p>
        </p:txBody>
      </p:sp>
      <p:sp>
        <p:nvSpPr>
          <p:cNvPr id="3" name="Content Placeholder 2"/>
          <p:cNvSpPr>
            <a:spLocks noGrp="1"/>
          </p:cNvSpPr>
          <p:nvPr>
            <p:ph idx="1"/>
          </p:nvPr>
        </p:nvSpPr>
        <p:spPr/>
        <p:txBody>
          <a:bodyPr/>
          <a:lstStyle/>
          <a:p>
            <a:r>
              <a:rPr lang="en-US" dirty="0"/>
              <a:t>Many years later, when Moses had grown up, he went out to visit his people, the Israelites, and he saw how hard they were forced to work. During his visit, he saw an Egyptian beating one of the Hebrew slaves. </a:t>
            </a:r>
            <a:endParaRPr lang="en-US" dirty="0" smtClean="0"/>
          </a:p>
          <a:p>
            <a:r>
              <a:rPr lang="en-US" dirty="0" smtClean="0"/>
              <a:t>After </a:t>
            </a:r>
            <a:r>
              <a:rPr lang="en-US" dirty="0"/>
              <a:t>looking around to make sure no one was watching, Moses killed the Egyptian and buried him in the sand. </a:t>
            </a:r>
            <a:endParaRPr lang="en-US" dirty="0" smtClean="0"/>
          </a:p>
          <a:p>
            <a:r>
              <a:rPr lang="en-US" dirty="0" smtClean="0"/>
              <a:t> </a:t>
            </a:r>
            <a:r>
              <a:rPr lang="en-US" dirty="0"/>
              <a:t>The next day, as Moses was out visiting his people again, he saw two Hebrew men fighting. "What are you doing, hitting your neighbor like that?" Moses said to the one in the wrong. </a:t>
            </a:r>
            <a:r>
              <a:rPr lang="en-US" dirty="0" smtClean="0"/>
              <a:t>They told him that he Moses killed a man. </a:t>
            </a:r>
          </a:p>
          <a:p>
            <a:pPr marL="0" indent="0">
              <a:buNone/>
            </a:pPr>
            <a:endParaRPr lang="en-US" dirty="0"/>
          </a:p>
        </p:txBody>
      </p:sp>
      <p:pic>
        <p:nvPicPr>
          <p:cNvPr id="5" name="Picture 4" descr="Image result for Even Balance Scale"/>
          <p:cNvPicPr/>
          <p:nvPr/>
        </p:nvPicPr>
        <p:blipFill>
          <a:blip r:embed="rId2">
            <a:extLst>
              <a:ext uri="{28A0092B-C50C-407E-A947-70E740481C1C}">
                <a14:useLocalDpi xmlns:a14="http://schemas.microsoft.com/office/drawing/2010/main" val="0"/>
              </a:ext>
            </a:extLst>
          </a:blip>
          <a:srcRect/>
          <a:stretch>
            <a:fillRect/>
          </a:stretch>
        </p:blipFill>
        <p:spPr bwMode="auto">
          <a:xfrm>
            <a:off x="8616686" y="5746569"/>
            <a:ext cx="1136915" cy="721597"/>
          </a:xfrm>
          <a:prstGeom prst="rect">
            <a:avLst/>
          </a:prstGeom>
          <a:noFill/>
          <a:ln>
            <a:noFill/>
          </a:ln>
        </p:spPr>
      </p:pic>
    </p:spTree>
    <p:extLst>
      <p:ext uri="{BB962C8B-B14F-4D97-AF65-F5344CB8AC3E}">
        <p14:creationId xmlns:p14="http://schemas.microsoft.com/office/powerpoint/2010/main" val="2568144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325</TotalTime>
  <Words>882</Words>
  <Application>Microsoft Office PowerPoint</Application>
  <PresentationFormat>Custom</PresentationFormat>
  <Paragraphs>111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Apex</vt:lpstr>
      <vt:lpstr>Class 2 -2018      November  2018</vt:lpstr>
      <vt:lpstr>PowerPoint Presentation</vt:lpstr>
      <vt:lpstr>Free Man: </vt:lpstr>
      <vt:lpstr> Unbalanced / Enslaved imposed by self or others:    </vt:lpstr>
      <vt:lpstr>Intervention: </vt:lpstr>
      <vt:lpstr>PAST </vt:lpstr>
      <vt:lpstr>PowerPoint Presentation</vt:lpstr>
      <vt:lpstr>PowerPoint Presentation</vt:lpstr>
      <vt:lpstr>Invention </vt:lpstr>
      <vt:lpstr>PowerPoint Presentation</vt:lpstr>
      <vt:lpstr> Trap vs Free Cycle   1900 to 1950 Unbalance / Enslaved:        Company Scrip: A Dark Chapter in American History   </vt:lpstr>
      <vt:lpstr>Sad but true this system went on!</vt:lpstr>
      <vt:lpstr>PowerPoint Presentation</vt:lpstr>
      <vt:lpstr>Company Store  Washington Coal &amp; Coke Co.</vt:lpstr>
      <vt:lpstr>PowerPoint Presentation</vt:lpstr>
      <vt:lpstr>Company script </vt:lpstr>
      <vt:lpstr> Here is an actual pay envelope for a miner by the name of  A. Baughman. The pay period was March 1 to 15, 1895.</vt:lpstr>
      <vt:lpstr>PowerPoint Presentation</vt:lpstr>
      <vt:lpstr>In all fairness there were Companies where tried to make life better for workers ran a good system of housing and stores. Like Jaite Paper Mills in Brecksville, Ohio </vt:lpstr>
      <vt:lpstr>Present </vt:lpstr>
      <vt:lpstr>Future   Have a plan incase you need it. We do have one!</vt:lpstr>
      <vt:lpstr>UAW STRIKE  ASSISTANCE  DEPARTMENT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2     November  2018</dc:title>
  <dc:creator>Greg</dc:creator>
  <cp:lastModifiedBy>RecSecy</cp:lastModifiedBy>
  <cp:revision>21</cp:revision>
  <dcterms:created xsi:type="dcterms:W3CDTF">2018-11-13T14:21:30Z</dcterms:created>
  <dcterms:modified xsi:type="dcterms:W3CDTF">2018-11-15T17:04:21Z</dcterms:modified>
</cp:coreProperties>
</file>