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1"/>
  </p:sldMasterIdLst>
  <p:notesMasterIdLst>
    <p:notesMasterId r:id="rId60"/>
  </p:notesMasterIdLst>
  <p:sldIdLst>
    <p:sldId id="258" r:id="rId2"/>
    <p:sldId id="302" r:id="rId3"/>
    <p:sldId id="303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99" r:id="rId14"/>
    <p:sldId id="273" r:id="rId15"/>
    <p:sldId id="274" r:id="rId16"/>
    <p:sldId id="275" r:id="rId17"/>
    <p:sldId id="276" r:id="rId18"/>
    <p:sldId id="283" r:id="rId19"/>
    <p:sldId id="304" r:id="rId20"/>
    <p:sldId id="305" r:id="rId21"/>
    <p:sldId id="306" r:id="rId22"/>
    <p:sldId id="307" r:id="rId23"/>
    <p:sldId id="308" r:id="rId24"/>
    <p:sldId id="268" r:id="rId25"/>
    <p:sldId id="270" r:id="rId26"/>
    <p:sldId id="310" r:id="rId27"/>
    <p:sldId id="309" r:id="rId28"/>
    <p:sldId id="311" r:id="rId29"/>
    <p:sldId id="314" r:id="rId30"/>
    <p:sldId id="313" r:id="rId31"/>
    <p:sldId id="271" r:id="rId32"/>
    <p:sldId id="269" r:id="rId33"/>
    <p:sldId id="272" r:id="rId34"/>
    <p:sldId id="277" r:id="rId35"/>
    <p:sldId id="278" r:id="rId36"/>
    <p:sldId id="279" r:id="rId37"/>
    <p:sldId id="280" r:id="rId38"/>
    <p:sldId id="281" r:id="rId39"/>
    <p:sldId id="282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6" r:id="rId49"/>
    <p:sldId id="297" r:id="rId50"/>
    <p:sldId id="298" r:id="rId51"/>
    <p:sldId id="319" r:id="rId52"/>
    <p:sldId id="293" r:id="rId53"/>
    <p:sldId id="294" r:id="rId54"/>
    <p:sldId id="315" r:id="rId55"/>
    <p:sldId id="316" r:id="rId56"/>
    <p:sldId id="317" r:id="rId57"/>
    <p:sldId id="301" r:id="rId58"/>
    <p:sldId id="295" r:id="rId5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11" autoAdjust="0"/>
  </p:normalViewPr>
  <p:slideViewPr>
    <p:cSldViewPr>
      <p:cViewPr varScale="1">
        <p:scale>
          <a:sx n="61" d="100"/>
          <a:sy n="61" d="100"/>
        </p:scale>
        <p:origin x="-13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490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AED0F5-6E4E-4D26-BEEE-0765663A72FE}" type="doc">
      <dgm:prSet loTypeId="urn:microsoft.com/office/officeart/2005/8/layout/target3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C3A1F24-BA1D-4F68-9035-451902A48C4C}">
      <dgm:prSet/>
      <dgm:spPr/>
      <dgm:t>
        <a:bodyPr/>
        <a:lstStyle/>
        <a:p>
          <a:pPr rtl="0"/>
          <a:r>
            <a:rPr lang="en-US" b="1" u="sng" dirty="0" smtClean="0"/>
            <a:t> </a:t>
          </a:r>
          <a:r>
            <a:rPr lang="en-US" b="1" u="none" dirty="0" smtClean="0"/>
            <a:t>              </a:t>
          </a:r>
          <a:r>
            <a:rPr lang="en-US" b="1" u="sng" dirty="0" smtClean="0"/>
            <a:t>BEGIN</a:t>
          </a:r>
          <a:r>
            <a:rPr lang="en-US" b="1" dirty="0" smtClean="0"/>
            <a:t> </a:t>
          </a:r>
          <a:r>
            <a:rPr lang="en-US" dirty="0" smtClean="0"/>
            <a:t>                	   </a:t>
          </a:r>
          <a:r>
            <a:rPr lang="en-US" b="1" u="sng" dirty="0" smtClean="0"/>
            <a:t>END </a:t>
          </a:r>
          <a:endParaRPr lang="en-US" dirty="0"/>
        </a:p>
      </dgm:t>
    </dgm:pt>
    <dgm:pt modelId="{87E9ABBF-E799-4B09-BA73-D00DB8138B76}" type="parTrans" cxnId="{F0A672FF-C741-4E94-9953-13B74F41C1B7}">
      <dgm:prSet/>
      <dgm:spPr/>
      <dgm:t>
        <a:bodyPr/>
        <a:lstStyle/>
        <a:p>
          <a:endParaRPr lang="en-US"/>
        </a:p>
      </dgm:t>
    </dgm:pt>
    <dgm:pt modelId="{6B53BABB-8A16-4E0F-B9AE-F78C6646FFE3}" type="sibTrans" cxnId="{F0A672FF-C741-4E94-9953-13B74F41C1B7}">
      <dgm:prSet/>
      <dgm:spPr/>
      <dgm:t>
        <a:bodyPr/>
        <a:lstStyle/>
        <a:p>
          <a:endParaRPr lang="en-US"/>
        </a:p>
      </dgm:t>
    </dgm:pt>
    <dgm:pt modelId="{569673EF-7CFE-4E09-B671-6C2FCFCA0FBD}">
      <dgm:prSet/>
      <dgm:spPr/>
      <dgm:t>
        <a:bodyPr/>
        <a:lstStyle/>
        <a:p>
          <a:pPr rtl="0"/>
          <a:r>
            <a:rPr lang="en-US" b="1" dirty="0" smtClean="0"/>
            <a:t> SHIFT 1  ~    MIDNIGHT 	          6:00 AM</a:t>
          </a:r>
          <a:endParaRPr lang="en-US" dirty="0"/>
        </a:p>
      </dgm:t>
    </dgm:pt>
    <dgm:pt modelId="{1A7AFE0D-15C6-423E-BC30-43AF935A6032}" type="parTrans" cxnId="{A2A03B73-2745-4024-8F10-366448ED1EC9}">
      <dgm:prSet/>
      <dgm:spPr/>
      <dgm:t>
        <a:bodyPr/>
        <a:lstStyle/>
        <a:p>
          <a:endParaRPr lang="en-US"/>
        </a:p>
      </dgm:t>
    </dgm:pt>
    <dgm:pt modelId="{41B727F6-937D-45CE-89BA-4EAABEEC5294}" type="sibTrans" cxnId="{A2A03B73-2745-4024-8F10-366448ED1EC9}">
      <dgm:prSet/>
      <dgm:spPr/>
      <dgm:t>
        <a:bodyPr/>
        <a:lstStyle/>
        <a:p>
          <a:endParaRPr lang="en-US"/>
        </a:p>
      </dgm:t>
    </dgm:pt>
    <dgm:pt modelId="{F8F2970D-A8F4-4DEE-A359-926F929EEAA2}">
      <dgm:prSet/>
      <dgm:spPr/>
      <dgm:t>
        <a:bodyPr/>
        <a:lstStyle/>
        <a:p>
          <a:pPr rtl="0"/>
          <a:r>
            <a:rPr lang="en-US" b="1" dirty="0" smtClean="0"/>
            <a:t>SHIFT 2  ~      6:00 AM	            NOON</a:t>
          </a:r>
          <a:endParaRPr lang="en-US" dirty="0"/>
        </a:p>
      </dgm:t>
    </dgm:pt>
    <dgm:pt modelId="{34B210EE-60B1-4CB8-B79C-D0B9F1C6D755}" type="parTrans" cxnId="{6A4F609F-4D1C-4FC3-BA01-9E97B2971AA4}">
      <dgm:prSet/>
      <dgm:spPr/>
      <dgm:t>
        <a:bodyPr/>
        <a:lstStyle/>
        <a:p>
          <a:endParaRPr lang="en-US"/>
        </a:p>
      </dgm:t>
    </dgm:pt>
    <dgm:pt modelId="{2CFEB3A2-E5A6-4B55-B7FD-889D8AFD3DC7}" type="sibTrans" cxnId="{6A4F609F-4D1C-4FC3-BA01-9E97B2971AA4}">
      <dgm:prSet/>
      <dgm:spPr/>
      <dgm:t>
        <a:bodyPr/>
        <a:lstStyle/>
        <a:p>
          <a:endParaRPr lang="en-US"/>
        </a:p>
      </dgm:t>
    </dgm:pt>
    <dgm:pt modelId="{A784EE47-A968-4FBB-9C58-56291F8C4A25}">
      <dgm:prSet/>
      <dgm:spPr/>
      <dgm:t>
        <a:bodyPr/>
        <a:lstStyle/>
        <a:p>
          <a:pPr rtl="0"/>
          <a:r>
            <a:rPr lang="en-US" b="1" dirty="0" smtClean="0"/>
            <a:t>SHIFT 3  ~       NOON                    6:00 PM</a:t>
          </a:r>
          <a:endParaRPr lang="en-US" dirty="0"/>
        </a:p>
      </dgm:t>
    </dgm:pt>
    <dgm:pt modelId="{85BF28B5-1E98-4C36-8C50-ABBF4AF69FA0}" type="parTrans" cxnId="{42E64538-786E-4426-9EF0-E4D4ED96B386}">
      <dgm:prSet/>
      <dgm:spPr/>
      <dgm:t>
        <a:bodyPr/>
        <a:lstStyle/>
        <a:p>
          <a:endParaRPr lang="en-US"/>
        </a:p>
      </dgm:t>
    </dgm:pt>
    <dgm:pt modelId="{0AB52A18-F0DD-4480-9B12-6415CBDF55A2}" type="sibTrans" cxnId="{42E64538-786E-4426-9EF0-E4D4ED96B386}">
      <dgm:prSet/>
      <dgm:spPr/>
      <dgm:t>
        <a:bodyPr/>
        <a:lstStyle/>
        <a:p>
          <a:endParaRPr lang="en-US"/>
        </a:p>
      </dgm:t>
    </dgm:pt>
    <dgm:pt modelId="{3A164A84-F694-4C9D-96A9-122346A58FB9}">
      <dgm:prSet/>
      <dgm:spPr/>
      <dgm:t>
        <a:bodyPr/>
        <a:lstStyle/>
        <a:p>
          <a:pPr rtl="0"/>
          <a:r>
            <a:rPr lang="en-US" b="1" dirty="0" smtClean="0"/>
            <a:t>SHIFT 4  ~      6:00 PM                MIDNIGHT</a:t>
          </a:r>
          <a:endParaRPr lang="en-US" dirty="0"/>
        </a:p>
      </dgm:t>
    </dgm:pt>
    <dgm:pt modelId="{E2EDE6F1-1207-4284-AD01-C75FB151EBB0}" type="parTrans" cxnId="{6BFA5BEB-B6AE-4088-98D3-8858B0957A74}">
      <dgm:prSet/>
      <dgm:spPr/>
      <dgm:t>
        <a:bodyPr/>
        <a:lstStyle/>
        <a:p>
          <a:endParaRPr lang="en-US"/>
        </a:p>
      </dgm:t>
    </dgm:pt>
    <dgm:pt modelId="{D8C9541E-D08C-4420-8358-93C0683FF858}" type="sibTrans" cxnId="{6BFA5BEB-B6AE-4088-98D3-8858B0957A74}">
      <dgm:prSet/>
      <dgm:spPr/>
      <dgm:t>
        <a:bodyPr/>
        <a:lstStyle/>
        <a:p>
          <a:endParaRPr lang="en-US"/>
        </a:p>
      </dgm:t>
    </dgm:pt>
    <dgm:pt modelId="{AE54C4B2-CB1F-4CAA-8E30-F500C7C942E9}" type="pres">
      <dgm:prSet presAssocID="{05AED0F5-6E4E-4D26-BEEE-0765663A72F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0DAB27-8310-4A55-9FF5-EC2FC3E12C34}" type="pres">
      <dgm:prSet presAssocID="{AC3A1F24-BA1D-4F68-9035-451902A48C4C}" presName="circle1" presStyleLbl="node1" presStyleIdx="0" presStyleCnt="5"/>
      <dgm:spPr/>
    </dgm:pt>
    <dgm:pt modelId="{DE1464D0-1DAE-4A60-8AA4-8D5463BB6E27}" type="pres">
      <dgm:prSet presAssocID="{AC3A1F24-BA1D-4F68-9035-451902A48C4C}" presName="space" presStyleCnt="0"/>
      <dgm:spPr/>
    </dgm:pt>
    <dgm:pt modelId="{AE234918-3462-4B53-826D-BC3BA0F337A8}" type="pres">
      <dgm:prSet presAssocID="{AC3A1F24-BA1D-4F68-9035-451902A48C4C}" presName="rect1" presStyleLbl="alignAcc1" presStyleIdx="0" presStyleCnt="5"/>
      <dgm:spPr/>
      <dgm:t>
        <a:bodyPr/>
        <a:lstStyle/>
        <a:p>
          <a:endParaRPr lang="en-US"/>
        </a:p>
      </dgm:t>
    </dgm:pt>
    <dgm:pt modelId="{D921EA8E-AA0B-4B9A-884E-5C10C52C3D7D}" type="pres">
      <dgm:prSet presAssocID="{569673EF-7CFE-4E09-B671-6C2FCFCA0FBD}" presName="vertSpace2" presStyleLbl="node1" presStyleIdx="0" presStyleCnt="5"/>
      <dgm:spPr/>
    </dgm:pt>
    <dgm:pt modelId="{C365DD26-3E1F-4569-AC75-1261DD321481}" type="pres">
      <dgm:prSet presAssocID="{569673EF-7CFE-4E09-B671-6C2FCFCA0FBD}" presName="circle2" presStyleLbl="node1" presStyleIdx="1" presStyleCnt="5"/>
      <dgm:spPr/>
    </dgm:pt>
    <dgm:pt modelId="{ACDDF4DE-1496-4B27-B540-0AD954881DFD}" type="pres">
      <dgm:prSet presAssocID="{569673EF-7CFE-4E09-B671-6C2FCFCA0FBD}" presName="rect2" presStyleLbl="alignAcc1" presStyleIdx="1" presStyleCnt="5"/>
      <dgm:spPr/>
      <dgm:t>
        <a:bodyPr/>
        <a:lstStyle/>
        <a:p>
          <a:endParaRPr lang="en-US"/>
        </a:p>
      </dgm:t>
    </dgm:pt>
    <dgm:pt modelId="{66B84AAA-9728-4CE4-9D37-F196533CA62E}" type="pres">
      <dgm:prSet presAssocID="{F8F2970D-A8F4-4DEE-A359-926F929EEAA2}" presName="vertSpace3" presStyleLbl="node1" presStyleIdx="1" presStyleCnt="5"/>
      <dgm:spPr/>
    </dgm:pt>
    <dgm:pt modelId="{6BA1B844-8139-4B64-82CC-662C340E319E}" type="pres">
      <dgm:prSet presAssocID="{F8F2970D-A8F4-4DEE-A359-926F929EEAA2}" presName="circle3" presStyleLbl="node1" presStyleIdx="2" presStyleCnt="5"/>
      <dgm:spPr/>
    </dgm:pt>
    <dgm:pt modelId="{B1F84715-D7BA-440E-B851-B5CE2963EB0C}" type="pres">
      <dgm:prSet presAssocID="{F8F2970D-A8F4-4DEE-A359-926F929EEAA2}" presName="rect3" presStyleLbl="alignAcc1" presStyleIdx="2" presStyleCnt="5"/>
      <dgm:spPr/>
      <dgm:t>
        <a:bodyPr/>
        <a:lstStyle/>
        <a:p>
          <a:endParaRPr lang="en-US"/>
        </a:p>
      </dgm:t>
    </dgm:pt>
    <dgm:pt modelId="{2A2EFD05-2A6E-44EB-9647-AA71182FB510}" type="pres">
      <dgm:prSet presAssocID="{A784EE47-A968-4FBB-9C58-56291F8C4A25}" presName="vertSpace4" presStyleLbl="node1" presStyleIdx="2" presStyleCnt="5"/>
      <dgm:spPr/>
    </dgm:pt>
    <dgm:pt modelId="{C589542F-EB33-4F33-8AF9-BF236A9DCD26}" type="pres">
      <dgm:prSet presAssocID="{A784EE47-A968-4FBB-9C58-56291F8C4A25}" presName="circle4" presStyleLbl="node1" presStyleIdx="3" presStyleCnt="5"/>
      <dgm:spPr/>
    </dgm:pt>
    <dgm:pt modelId="{6714A16E-7300-46AB-AE4B-A223A44E4FAC}" type="pres">
      <dgm:prSet presAssocID="{A784EE47-A968-4FBB-9C58-56291F8C4A25}" presName="rect4" presStyleLbl="alignAcc1" presStyleIdx="3" presStyleCnt="5"/>
      <dgm:spPr/>
      <dgm:t>
        <a:bodyPr/>
        <a:lstStyle/>
        <a:p>
          <a:endParaRPr lang="en-US"/>
        </a:p>
      </dgm:t>
    </dgm:pt>
    <dgm:pt modelId="{B1A73FB7-C5B9-411B-812B-B3879630222B}" type="pres">
      <dgm:prSet presAssocID="{3A164A84-F694-4C9D-96A9-122346A58FB9}" presName="vertSpace5" presStyleLbl="node1" presStyleIdx="3" presStyleCnt="5"/>
      <dgm:spPr/>
    </dgm:pt>
    <dgm:pt modelId="{A6D4FF09-26B2-42E0-8391-5B994FF136D3}" type="pres">
      <dgm:prSet presAssocID="{3A164A84-F694-4C9D-96A9-122346A58FB9}" presName="circle5" presStyleLbl="node1" presStyleIdx="4" presStyleCnt="5"/>
      <dgm:spPr/>
    </dgm:pt>
    <dgm:pt modelId="{028FB405-44B9-4041-85B0-E75971548B0A}" type="pres">
      <dgm:prSet presAssocID="{3A164A84-F694-4C9D-96A9-122346A58FB9}" presName="rect5" presStyleLbl="alignAcc1" presStyleIdx="4" presStyleCnt="5"/>
      <dgm:spPr/>
      <dgm:t>
        <a:bodyPr/>
        <a:lstStyle/>
        <a:p>
          <a:endParaRPr lang="en-US"/>
        </a:p>
      </dgm:t>
    </dgm:pt>
    <dgm:pt modelId="{C79D5075-2364-44A2-8E46-E28757C96B64}" type="pres">
      <dgm:prSet presAssocID="{AC3A1F24-BA1D-4F68-9035-451902A48C4C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518020-7A77-4970-B732-0312A153785E}" type="pres">
      <dgm:prSet presAssocID="{569673EF-7CFE-4E09-B671-6C2FCFCA0FBD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AB3F7C-DDD9-435B-9B66-89DE92D29805}" type="pres">
      <dgm:prSet presAssocID="{F8F2970D-A8F4-4DEE-A359-926F929EEAA2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138719-C6C8-46F7-BC57-9B5A4F73FC8C}" type="pres">
      <dgm:prSet presAssocID="{A784EE47-A968-4FBB-9C58-56291F8C4A25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B1BA12-890A-440E-A0B3-79E5A529A626}" type="pres">
      <dgm:prSet presAssocID="{3A164A84-F694-4C9D-96A9-122346A58FB9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CE69A4-74F8-4F2F-A3B9-0163BE63EE5F}" type="presOf" srcId="{05AED0F5-6E4E-4D26-BEEE-0765663A72FE}" destId="{AE54C4B2-CB1F-4CAA-8E30-F500C7C942E9}" srcOrd="0" destOrd="0" presId="urn:microsoft.com/office/officeart/2005/8/layout/target3"/>
    <dgm:cxn modelId="{3044F22A-29A9-45E1-AD4B-347AE5E8F47B}" type="presOf" srcId="{569673EF-7CFE-4E09-B671-6C2FCFCA0FBD}" destId="{ACDDF4DE-1496-4B27-B540-0AD954881DFD}" srcOrd="0" destOrd="0" presId="urn:microsoft.com/office/officeart/2005/8/layout/target3"/>
    <dgm:cxn modelId="{8312758E-38C3-49E5-953E-290041E34999}" type="presOf" srcId="{AC3A1F24-BA1D-4F68-9035-451902A48C4C}" destId="{C79D5075-2364-44A2-8E46-E28757C96B64}" srcOrd="1" destOrd="0" presId="urn:microsoft.com/office/officeart/2005/8/layout/target3"/>
    <dgm:cxn modelId="{C33E974A-F58C-45AA-A08C-74672E855A1C}" type="presOf" srcId="{3A164A84-F694-4C9D-96A9-122346A58FB9}" destId="{A5B1BA12-890A-440E-A0B3-79E5A529A626}" srcOrd="1" destOrd="0" presId="urn:microsoft.com/office/officeart/2005/8/layout/target3"/>
    <dgm:cxn modelId="{42E64538-786E-4426-9EF0-E4D4ED96B386}" srcId="{05AED0F5-6E4E-4D26-BEEE-0765663A72FE}" destId="{A784EE47-A968-4FBB-9C58-56291F8C4A25}" srcOrd="3" destOrd="0" parTransId="{85BF28B5-1E98-4C36-8C50-ABBF4AF69FA0}" sibTransId="{0AB52A18-F0DD-4480-9B12-6415CBDF55A2}"/>
    <dgm:cxn modelId="{4A801DEC-AA53-44C7-AC51-4F1F2E981C02}" type="presOf" srcId="{F8F2970D-A8F4-4DEE-A359-926F929EEAA2}" destId="{B1F84715-D7BA-440E-B851-B5CE2963EB0C}" srcOrd="0" destOrd="0" presId="urn:microsoft.com/office/officeart/2005/8/layout/target3"/>
    <dgm:cxn modelId="{6CF5D9A2-EFCB-424D-938F-B1125F0BB256}" type="presOf" srcId="{AC3A1F24-BA1D-4F68-9035-451902A48C4C}" destId="{AE234918-3462-4B53-826D-BC3BA0F337A8}" srcOrd="0" destOrd="0" presId="urn:microsoft.com/office/officeart/2005/8/layout/target3"/>
    <dgm:cxn modelId="{36C9E694-85A9-4D02-B173-B7167DE2E04D}" type="presOf" srcId="{F8F2970D-A8F4-4DEE-A359-926F929EEAA2}" destId="{26AB3F7C-DDD9-435B-9B66-89DE92D29805}" srcOrd="1" destOrd="0" presId="urn:microsoft.com/office/officeart/2005/8/layout/target3"/>
    <dgm:cxn modelId="{F0A672FF-C741-4E94-9953-13B74F41C1B7}" srcId="{05AED0F5-6E4E-4D26-BEEE-0765663A72FE}" destId="{AC3A1F24-BA1D-4F68-9035-451902A48C4C}" srcOrd="0" destOrd="0" parTransId="{87E9ABBF-E799-4B09-BA73-D00DB8138B76}" sibTransId="{6B53BABB-8A16-4E0F-B9AE-F78C6646FFE3}"/>
    <dgm:cxn modelId="{36F223CB-C40C-44B6-AE2A-0C33340C1D46}" type="presOf" srcId="{A784EE47-A968-4FBB-9C58-56291F8C4A25}" destId="{BD138719-C6C8-46F7-BC57-9B5A4F73FC8C}" srcOrd="1" destOrd="0" presId="urn:microsoft.com/office/officeart/2005/8/layout/target3"/>
    <dgm:cxn modelId="{6BFA5BEB-B6AE-4088-98D3-8858B0957A74}" srcId="{05AED0F5-6E4E-4D26-BEEE-0765663A72FE}" destId="{3A164A84-F694-4C9D-96A9-122346A58FB9}" srcOrd="4" destOrd="0" parTransId="{E2EDE6F1-1207-4284-AD01-C75FB151EBB0}" sibTransId="{D8C9541E-D08C-4420-8358-93C0683FF858}"/>
    <dgm:cxn modelId="{34DE0B5E-4EDF-4108-9F08-A9330D61F05E}" type="presOf" srcId="{A784EE47-A968-4FBB-9C58-56291F8C4A25}" destId="{6714A16E-7300-46AB-AE4B-A223A44E4FAC}" srcOrd="0" destOrd="0" presId="urn:microsoft.com/office/officeart/2005/8/layout/target3"/>
    <dgm:cxn modelId="{A2A03B73-2745-4024-8F10-366448ED1EC9}" srcId="{05AED0F5-6E4E-4D26-BEEE-0765663A72FE}" destId="{569673EF-7CFE-4E09-B671-6C2FCFCA0FBD}" srcOrd="1" destOrd="0" parTransId="{1A7AFE0D-15C6-423E-BC30-43AF935A6032}" sibTransId="{41B727F6-937D-45CE-89BA-4EAABEEC5294}"/>
    <dgm:cxn modelId="{9EADA5CA-BFD2-4ADF-836B-22DCB3FB970B}" type="presOf" srcId="{3A164A84-F694-4C9D-96A9-122346A58FB9}" destId="{028FB405-44B9-4041-85B0-E75971548B0A}" srcOrd="0" destOrd="0" presId="urn:microsoft.com/office/officeart/2005/8/layout/target3"/>
    <dgm:cxn modelId="{47C626BD-9050-455A-A0D5-4D6BECE607DC}" type="presOf" srcId="{569673EF-7CFE-4E09-B671-6C2FCFCA0FBD}" destId="{06518020-7A77-4970-B732-0312A153785E}" srcOrd="1" destOrd="0" presId="urn:microsoft.com/office/officeart/2005/8/layout/target3"/>
    <dgm:cxn modelId="{6A4F609F-4D1C-4FC3-BA01-9E97B2971AA4}" srcId="{05AED0F5-6E4E-4D26-BEEE-0765663A72FE}" destId="{F8F2970D-A8F4-4DEE-A359-926F929EEAA2}" srcOrd="2" destOrd="0" parTransId="{34B210EE-60B1-4CB8-B79C-D0B9F1C6D755}" sibTransId="{2CFEB3A2-E5A6-4B55-B7FD-889D8AFD3DC7}"/>
    <dgm:cxn modelId="{71997FF9-8ACD-40A4-87B2-3388473E997B}" type="presParOf" srcId="{AE54C4B2-CB1F-4CAA-8E30-F500C7C942E9}" destId="{D20DAB27-8310-4A55-9FF5-EC2FC3E12C34}" srcOrd="0" destOrd="0" presId="urn:microsoft.com/office/officeart/2005/8/layout/target3"/>
    <dgm:cxn modelId="{F81304FD-3776-478A-B5BF-00D746EC2172}" type="presParOf" srcId="{AE54C4B2-CB1F-4CAA-8E30-F500C7C942E9}" destId="{DE1464D0-1DAE-4A60-8AA4-8D5463BB6E27}" srcOrd="1" destOrd="0" presId="urn:microsoft.com/office/officeart/2005/8/layout/target3"/>
    <dgm:cxn modelId="{504D8994-94BE-49BF-83DA-10D91C2A4D0B}" type="presParOf" srcId="{AE54C4B2-CB1F-4CAA-8E30-F500C7C942E9}" destId="{AE234918-3462-4B53-826D-BC3BA0F337A8}" srcOrd="2" destOrd="0" presId="urn:microsoft.com/office/officeart/2005/8/layout/target3"/>
    <dgm:cxn modelId="{D8B9C17D-70B8-4444-BC29-146B7077F3E5}" type="presParOf" srcId="{AE54C4B2-CB1F-4CAA-8E30-F500C7C942E9}" destId="{D921EA8E-AA0B-4B9A-884E-5C10C52C3D7D}" srcOrd="3" destOrd="0" presId="urn:microsoft.com/office/officeart/2005/8/layout/target3"/>
    <dgm:cxn modelId="{4AEC51CB-CEF2-4143-98B0-99A8D067E793}" type="presParOf" srcId="{AE54C4B2-CB1F-4CAA-8E30-F500C7C942E9}" destId="{C365DD26-3E1F-4569-AC75-1261DD321481}" srcOrd="4" destOrd="0" presId="urn:microsoft.com/office/officeart/2005/8/layout/target3"/>
    <dgm:cxn modelId="{37D1461B-1A8C-40FB-A0D8-2601F5530804}" type="presParOf" srcId="{AE54C4B2-CB1F-4CAA-8E30-F500C7C942E9}" destId="{ACDDF4DE-1496-4B27-B540-0AD954881DFD}" srcOrd="5" destOrd="0" presId="urn:microsoft.com/office/officeart/2005/8/layout/target3"/>
    <dgm:cxn modelId="{227E2D50-F2B0-4B3C-834E-3783794FD487}" type="presParOf" srcId="{AE54C4B2-CB1F-4CAA-8E30-F500C7C942E9}" destId="{66B84AAA-9728-4CE4-9D37-F196533CA62E}" srcOrd="6" destOrd="0" presId="urn:microsoft.com/office/officeart/2005/8/layout/target3"/>
    <dgm:cxn modelId="{8900448F-3061-45AA-A672-8AFEFF70B27E}" type="presParOf" srcId="{AE54C4B2-CB1F-4CAA-8E30-F500C7C942E9}" destId="{6BA1B844-8139-4B64-82CC-662C340E319E}" srcOrd="7" destOrd="0" presId="urn:microsoft.com/office/officeart/2005/8/layout/target3"/>
    <dgm:cxn modelId="{84C6C719-E541-4A02-A3D9-8DEA24FBDDA3}" type="presParOf" srcId="{AE54C4B2-CB1F-4CAA-8E30-F500C7C942E9}" destId="{B1F84715-D7BA-440E-B851-B5CE2963EB0C}" srcOrd="8" destOrd="0" presId="urn:microsoft.com/office/officeart/2005/8/layout/target3"/>
    <dgm:cxn modelId="{5CC13878-4E82-484D-97EF-E79DCC7D533F}" type="presParOf" srcId="{AE54C4B2-CB1F-4CAA-8E30-F500C7C942E9}" destId="{2A2EFD05-2A6E-44EB-9647-AA71182FB510}" srcOrd="9" destOrd="0" presId="urn:microsoft.com/office/officeart/2005/8/layout/target3"/>
    <dgm:cxn modelId="{839A371D-6936-4C2F-8AC8-F90107169785}" type="presParOf" srcId="{AE54C4B2-CB1F-4CAA-8E30-F500C7C942E9}" destId="{C589542F-EB33-4F33-8AF9-BF236A9DCD26}" srcOrd="10" destOrd="0" presId="urn:microsoft.com/office/officeart/2005/8/layout/target3"/>
    <dgm:cxn modelId="{8AFE9664-4E4A-447B-B8BB-B730B04406CA}" type="presParOf" srcId="{AE54C4B2-CB1F-4CAA-8E30-F500C7C942E9}" destId="{6714A16E-7300-46AB-AE4B-A223A44E4FAC}" srcOrd="11" destOrd="0" presId="urn:microsoft.com/office/officeart/2005/8/layout/target3"/>
    <dgm:cxn modelId="{7265E860-CACD-450E-A715-A79BD82E3774}" type="presParOf" srcId="{AE54C4B2-CB1F-4CAA-8E30-F500C7C942E9}" destId="{B1A73FB7-C5B9-411B-812B-B3879630222B}" srcOrd="12" destOrd="0" presId="urn:microsoft.com/office/officeart/2005/8/layout/target3"/>
    <dgm:cxn modelId="{3283F298-CA0D-4D69-854B-E6022ADC2405}" type="presParOf" srcId="{AE54C4B2-CB1F-4CAA-8E30-F500C7C942E9}" destId="{A6D4FF09-26B2-42E0-8391-5B994FF136D3}" srcOrd="13" destOrd="0" presId="urn:microsoft.com/office/officeart/2005/8/layout/target3"/>
    <dgm:cxn modelId="{EB0D044B-6F4C-411C-A4CE-1E6AAB01D9B9}" type="presParOf" srcId="{AE54C4B2-CB1F-4CAA-8E30-F500C7C942E9}" destId="{028FB405-44B9-4041-85B0-E75971548B0A}" srcOrd="14" destOrd="0" presId="urn:microsoft.com/office/officeart/2005/8/layout/target3"/>
    <dgm:cxn modelId="{CF927C76-8B06-47BC-A232-2F6B5CFEE3E5}" type="presParOf" srcId="{AE54C4B2-CB1F-4CAA-8E30-F500C7C942E9}" destId="{C79D5075-2364-44A2-8E46-E28757C96B64}" srcOrd="15" destOrd="0" presId="urn:microsoft.com/office/officeart/2005/8/layout/target3"/>
    <dgm:cxn modelId="{61703B95-6472-4FE1-AAAA-2F6269AEB692}" type="presParOf" srcId="{AE54C4B2-CB1F-4CAA-8E30-F500C7C942E9}" destId="{06518020-7A77-4970-B732-0312A153785E}" srcOrd="16" destOrd="0" presId="urn:microsoft.com/office/officeart/2005/8/layout/target3"/>
    <dgm:cxn modelId="{DAE988A9-2026-4CC2-AE8D-E1CF983C756A}" type="presParOf" srcId="{AE54C4B2-CB1F-4CAA-8E30-F500C7C942E9}" destId="{26AB3F7C-DDD9-435B-9B66-89DE92D29805}" srcOrd="17" destOrd="0" presId="urn:microsoft.com/office/officeart/2005/8/layout/target3"/>
    <dgm:cxn modelId="{4124F220-FEBA-4D16-9453-3EA99E19E8DF}" type="presParOf" srcId="{AE54C4B2-CB1F-4CAA-8E30-F500C7C942E9}" destId="{BD138719-C6C8-46F7-BC57-9B5A4F73FC8C}" srcOrd="18" destOrd="0" presId="urn:microsoft.com/office/officeart/2005/8/layout/target3"/>
    <dgm:cxn modelId="{9C3D9C6D-57B5-40E2-B994-01A7AA5F0C42}" type="presParOf" srcId="{AE54C4B2-CB1F-4CAA-8E30-F500C7C942E9}" destId="{A5B1BA12-890A-440E-A0B3-79E5A529A626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26C349B-F154-47F7-BB30-02525314EFA1}" type="datetimeFigureOut">
              <a:rPr lang="en-US"/>
              <a:pPr>
                <a:defRPr/>
              </a:pPr>
              <a:t>3/5/2015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4E82F7A-3E5A-4BF1-8681-B6E5424EA6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1507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82F7A-3E5A-4BF1-8681-B6E5424EA6D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40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82F7A-3E5A-4BF1-8681-B6E5424EA6D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615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68D622-8CF2-4611-820C-B03ED2EF6B2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BB7A3C-523E-40F4-9440-8A5CB144F7E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82F7A-3E5A-4BF1-8681-B6E5424EA6D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595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82F7A-3E5A-4BF1-8681-B6E5424EA6D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51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82F7A-3E5A-4BF1-8681-B6E5424EA6D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91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82F7A-3E5A-4BF1-8681-B6E5424EA6D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806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82F7A-3E5A-4BF1-8681-B6E5424EA6D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1985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82F7A-3E5A-4BF1-8681-B6E5424EA6D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1106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82F7A-3E5A-4BF1-8681-B6E5424EA6D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908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82F7A-3E5A-4BF1-8681-B6E5424EA6D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6264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82F7A-3E5A-4BF1-8681-B6E5424EA6D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9089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82F7A-3E5A-4BF1-8681-B6E5424EA6D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9089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82F7A-3E5A-4BF1-8681-B6E5424EA6D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9089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82F7A-3E5A-4BF1-8681-B6E5424EA6D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9089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82F7A-3E5A-4BF1-8681-B6E5424EA6D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1565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82F7A-3E5A-4BF1-8681-B6E5424EA6D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8908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82F7A-3E5A-4BF1-8681-B6E5424EA6D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2684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82F7A-3E5A-4BF1-8681-B6E5424EA6D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588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82F7A-3E5A-4BF1-8681-B6E5424EA6D2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1565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82F7A-3E5A-4BF1-8681-B6E5424EA6D2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971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82F7A-3E5A-4BF1-8681-B6E5424EA6D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8329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82F7A-3E5A-4BF1-8681-B6E5424EA6D2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7086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82F7A-3E5A-4BF1-8681-B6E5424EA6D2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1153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82F7A-3E5A-4BF1-8681-B6E5424EA6D2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6605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82F7A-3E5A-4BF1-8681-B6E5424EA6D2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8519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82F7A-3E5A-4BF1-8681-B6E5424EA6D2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7221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82F7A-3E5A-4BF1-8681-B6E5424EA6D2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8815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82F7A-3E5A-4BF1-8681-B6E5424EA6D2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9236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82F7A-3E5A-4BF1-8681-B6E5424EA6D2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0659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82F7A-3E5A-4BF1-8681-B6E5424EA6D2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4758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82F7A-3E5A-4BF1-8681-B6E5424EA6D2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9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0E64B1-36C2-4E87-8A09-AE92DEEA473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82F7A-3E5A-4BF1-8681-B6E5424EA6D2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3421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82F7A-3E5A-4BF1-8681-B6E5424EA6D2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9799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82F7A-3E5A-4BF1-8681-B6E5424EA6D2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5024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82F7A-3E5A-4BF1-8681-B6E5424EA6D2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8734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82F7A-3E5A-4BF1-8681-B6E5424EA6D2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0359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82F7A-3E5A-4BF1-8681-B6E5424EA6D2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6735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82F7A-3E5A-4BF1-8681-B6E5424EA6D2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3829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82F7A-3E5A-4BF1-8681-B6E5424EA6D2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90703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82F7A-3E5A-4BF1-8681-B6E5424EA6D2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78217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82F7A-3E5A-4BF1-8681-B6E5424EA6D2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93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3581A5-C66C-400F-9F6F-92BECB1DBC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82F7A-3E5A-4BF1-8681-B6E5424EA6D2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5120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82F7A-3E5A-4BF1-8681-B6E5424EA6D2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46779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82F7A-3E5A-4BF1-8681-B6E5424EA6D2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13388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82F7A-3E5A-4BF1-8681-B6E5424EA6D2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79919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82F7A-3E5A-4BF1-8681-B6E5424EA6D2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58793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82F7A-3E5A-4BF1-8681-B6E5424EA6D2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0851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82F7A-3E5A-4BF1-8681-B6E5424EA6D2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60681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82F7A-3E5A-4BF1-8681-B6E5424EA6D2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498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BE4935-5E1A-49B4-A17B-F6BFBF4CEB7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F5EA17-6329-4BCA-AD34-CD1462DF038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82F7A-3E5A-4BF1-8681-B6E5424EA6D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490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9B4E3B-BAA9-4B62-99D2-CBF705D0223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F633B5D-B37C-4C84-A8D2-B844A2842003}" type="datetime1">
              <a:rPr lang="en-US" smtClean="0"/>
              <a:t>3/5/2015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773F76C-D745-492F-87AD-56C079F2C79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1FACAA0-931B-48E3-A67C-48AF46639D50}" type="datetime1">
              <a:rPr lang="en-US" smtClean="0"/>
              <a:t>3/5/2015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03E2D6E-C44B-429A-A332-CB428991F0E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C1C09F-C01B-4709-9968-8BD37E0D7030}" type="datetime1">
              <a:rPr lang="en-US" smtClean="0"/>
              <a:t>3/5/2015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1EF8127-7AAF-4402-B982-335A5478C5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609600"/>
            <a:ext cx="8229600" cy="5516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D3375-0163-4DF0-B6DE-A0825D2648B8}" type="datetime1">
              <a:rPr lang="en-US" smtClean="0"/>
              <a:t>3/5/2015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974B9-D792-41B9-8E70-859DB18053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25F0BCE-0ADF-428C-8054-3554B5A85358}" type="datetime1">
              <a:rPr lang="en-US" smtClean="0"/>
              <a:t>3/5/2015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D9D0E3F-FE1F-4641-B124-84EED4F0EE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CF6AE5-EDC8-401C-B69F-83418920F071}" type="datetime1">
              <a:rPr lang="en-US" smtClean="0"/>
              <a:t>3/5/2015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1AE797C-B268-4483-98A2-A0AAEF669C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B019F53-2E71-4212-A81F-D66BA64EEACD}" type="datetime1">
              <a:rPr lang="en-US" smtClean="0"/>
              <a:t>3/5/2015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B8D3D9E-2BDB-4920-9C1A-DAB41788226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A6F208A-95EB-44CF-AE64-197F18A56ABE}" type="datetime1">
              <a:rPr lang="en-US" smtClean="0"/>
              <a:t>3/5/2015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29CA18E-A76B-4293-B39A-27A498685E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9A534A1-64A4-4AD3-8E15-4FF4AFD0AA13}" type="datetime1">
              <a:rPr lang="en-US" smtClean="0"/>
              <a:t>3/5/2015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34B484B-527D-48C4-9D58-8B298CD60EC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E476CB-96E3-4654-8CD4-BD483613E83B}" type="datetime1">
              <a:rPr lang="en-US" smtClean="0"/>
              <a:t>3/5/2015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12BC319-9703-4109-B422-54A135C526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5F9C8B3A-3466-4B10-8054-29F427B27135}" type="datetime1">
              <a:rPr lang="en-US" smtClean="0"/>
              <a:t>3/5/2015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CA5701C-656F-461A-B53A-FF8C5A1624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ECBDECA-8644-4E57-81E5-C1CBEAD4D437}" type="datetime1">
              <a:rPr lang="en-US" smtClean="0"/>
              <a:t>3/5/2015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46E4B16-F7EF-43FD-AE6F-65F5531A70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5A0E68F-47A0-467D-920D-5E907A10FF3F}" type="datetime1">
              <a:rPr lang="en-US" smtClean="0"/>
              <a:t>3/5/2015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0A8A95C-07E9-481E-BECE-B24889ED2B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wmf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6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3.xls"/><Relationship Id="rId3" Type="http://schemas.openxmlformats.org/officeDocument/2006/relationships/notesSlide" Target="../notesSlides/notesSlide48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Relationship Id="rId9" Type="http://schemas.openxmlformats.org/officeDocument/2006/relationships/image" Target="../media/image31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5.xls"/><Relationship Id="rId3" Type="http://schemas.openxmlformats.org/officeDocument/2006/relationships/notesSlide" Target="../notesSlides/notesSlide49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emf"/><Relationship Id="rId5" Type="http://schemas.openxmlformats.org/officeDocument/2006/relationships/oleObject" Target="../embeddings/Microsoft_Excel_97-2003_Worksheet4.xls"/><Relationship Id="rId4" Type="http://schemas.openxmlformats.org/officeDocument/2006/relationships/oleObject" Target="../embeddings/oleObject4.bin"/><Relationship Id="rId9" Type="http://schemas.openxmlformats.org/officeDocument/2006/relationships/image" Target="../media/image3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w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Public\Pictures\Sample Pictures\uaw black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">
            <a:off x="5714999" y="732825"/>
            <a:ext cx="2743200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574589" y="601360"/>
            <a:ext cx="4149811" cy="2123658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Lucida Sans Unicode" pitchFamily="34" charset="0"/>
              </a:rPr>
              <a:t>UAW STRIKE </a:t>
            </a:r>
            <a:endParaRPr lang="en-US" sz="4400" b="1" dirty="0" smtClean="0">
              <a:latin typeface="Lucida Sans Unicode" pitchFamily="34" charset="0"/>
            </a:endParaRPr>
          </a:p>
          <a:p>
            <a:pPr algn="ctr"/>
            <a:r>
              <a:rPr lang="en-US" sz="4400" b="1" dirty="0" smtClean="0">
                <a:latin typeface="Lucida Sans Unicode" pitchFamily="34" charset="0"/>
              </a:rPr>
              <a:t>ASSISTANCE </a:t>
            </a:r>
          </a:p>
          <a:p>
            <a:pPr algn="ctr"/>
            <a:r>
              <a:rPr lang="en-US" sz="4400" b="1" dirty="0" smtClean="0">
                <a:latin typeface="Lucida Sans Unicode" pitchFamily="34" charset="0"/>
              </a:rPr>
              <a:t>DEPARTMENT</a:t>
            </a:r>
            <a:endParaRPr lang="en-US" sz="4400" b="1" dirty="0">
              <a:latin typeface="Lucida Sans Unicode" pitchFamily="34" charset="0"/>
            </a:endParaRP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914400" y="5842337"/>
            <a:ext cx="7315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Lucida Sans Unicode" pitchFamily="34" charset="0"/>
              </a:rPr>
              <a:t>Blake Miller - Assistant </a:t>
            </a:r>
            <a:r>
              <a:rPr lang="en-US" sz="3200" b="1" dirty="0">
                <a:solidFill>
                  <a:schemeClr val="bg1"/>
                </a:solidFill>
                <a:latin typeface="Lucida Sans Unicode" pitchFamily="34" charset="0"/>
              </a:rPr>
              <a:t>Director</a:t>
            </a:r>
          </a:p>
          <a:p>
            <a:pPr algn="ctr"/>
            <a:endParaRPr lang="en-US" sz="2400" dirty="0">
              <a:latin typeface="Lucida Sans Unicode" pitchFamily="34" charset="0"/>
            </a:endParaRPr>
          </a:p>
          <a:p>
            <a:pPr algn="ctr"/>
            <a:endParaRPr lang="en-US" sz="2400" dirty="0">
              <a:latin typeface="Lucida Sans Unicode" pitchFamily="34" charset="0"/>
            </a:endParaRPr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609600" y="2775657"/>
            <a:ext cx="6477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4400" dirty="0">
              <a:latin typeface="Lucida Sans Unicode" pitchFamily="34" charset="0"/>
            </a:endParaRPr>
          </a:p>
          <a:p>
            <a:pPr algn="ctr"/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Lucida Sans Unicode" pitchFamily="34" charset="0"/>
              </a:rPr>
              <a:t>Secretary–Treasurer</a:t>
            </a:r>
          </a:p>
          <a:p>
            <a:pPr algn="ctr"/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Lucida Sans Unicode" pitchFamily="34" charset="0"/>
              </a:rPr>
              <a:t>Gary Casteel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Lucida Sans Unicode" pitchFamily="34" charset="0"/>
            </a:endParaRPr>
          </a:p>
        </p:txBody>
      </p:sp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2346325" y="4745038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4400" dirty="0">
              <a:solidFill>
                <a:schemeClr val="tx2"/>
              </a:solidFill>
              <a:latin typeface="Lucida Sans Unicode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8C26B4-DEFF-4966-9D10-1E998A3C3A2C}" type="datetime1">
              <a:rPr lang="en-US" smtClean="0"/>
              <a:t>3/5/2015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73F76C-D745-492F-87AD-56C079F2C79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927" y="1066800"/>
            <a:ext cx="9144000" cy="7699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4400" b="1" u="sng" dirty="0">
                <a:latin typeface="Lucida Sans Unicode" pitchFamily="34" charset="0"/>
              </a:rPr>
              <a:t>EXCLUDED  BENEFITS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828800" y="2021174"/>
            <a:ext cx="3805238" cy="27084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Lucida Sans Unicode" pitchFamily="34" charset="0"/>
              </a:rPr>
              <a:t>Dental </a:t>
            </a:r>
          </a:p>
          <a:p>
            <a:pPr>
              <a:buFontTx/>
              <a:buChar char="•"/>
            </a:pPr>
            <a:endParaRPr lang="en-US" sz="1400" b="1" dirty="0">
              <a:solidFill>
                <a:schemeClr val="accent1">
                  <a:lumMod val="50000"/>
                </a:schemeClr>
              </a:solidFill>
              <a:latin typeface="Lucida Sans Unicode" pitchFamily="34" charset="0"/>
            </a:endParaRPr>
          </a:p>
          <a:p>
            <a:pPr>
              <a:buFontTx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Lucida Sans Unicode" pitchFamily="34" charset="0"/>
              </a:rPr>
              <a:t>Vision </a:t>
            </a:r>
          </a:p>
          <a:p>
            <a:pPr>
              <a:buFontTx/>
              <a:buChar char="•"/>
            </a:pPr>
            <a:endParaRPr lang="en-US" sz="1400" b="1" dirty="0">
              <a:solidFill>
                <a:schemeClr val="accent1">
                  <a:lumMod val="50000"/>
                </a:schemeClr>
              </a:solidFill>
              <a:latin typeface="Lucida Sans Unicode" pitchFamily="34" charset="0"/>
            </a:endParaRPr>
          </a:p>
          <a:p>
            <a:pPr>
              <a:buFontTx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Lucida Sans Unicode" pitchFamily="34" charset="0"/>
              </a:rPr>
              <a:t>Audio </a:t>
            </a:r>
          </a:p>
          <a:p>
            <a:pPr>
              <a:buFontTx/>
              <a:buChar char="•"/>
            </a:pPr>
            <a:endParaRPr lang="en-US" sz="1400" b="1" dirty="0">
              <a:solidFill>
                <a:schemeClr val="accent1">
                  <a:lumMod val="50000"/>
                </a:schemeClr>
              </a:solidFill>
              <a:latin typeface="Lucida Sans Unicode" pitchFamily="34" charset="0"/>
            </a:endParaRPr>
          </a:p>
          <a:p>
            <a:pPr>
              <a:buFontTx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Lucida Sans Unicode" pitchFamily="34" charset="0"/>
              </a:rPr>
              <a:t>Sick &amp; Accident</a:t>
            </a:r>
          </a:p>
        </p:txBody>
      </p:sp>
      <p:pic>
        <p:nvPicPr>
          <p:cNvPr id="4" name="Picture 2" descr="C:\Users\Public\Pictures\Sample Pictures\uaw black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">
            <a:off x="6340301" y="4220357"/>
            <a:ext cx="2420126" cy="244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95E5FE-751D-4157-8A7D-82BEDA6D0F2F}" type="datetime1">
              <a:rPr lang="en-US" smtClean="0"/>
              <a:t>3/5/2015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D0E3F-FE1F-4641-B124-84EED4F0EE2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685800"/>
            <a:ext cx="91440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u="sng" dirty="0">
                <a:latin typeface="Lucida Sans Unicode" pitchFamily="34" charset="0"/>
              </a:rPr>
              <a:t>ADMINISTRATION OF MEDICAL ASSISTANCE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1617662"/>
            <a:ext cx="9144000" cy="4921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sz="2600" b="1" dirty="0">
                <a:latin typeface="Lucida Sans Unicode" pitchFamily="34" charset="0"/>
              </a:rPr>
              <a:t>Third Party Administrator – AmeraPlan Inc.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457200" y="2438400"/>
            <a:ext cx="8153400" cy="892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600" b="1" dirty="0">
                <a:latin typeface="Lucida Sans Unicode" pitchFamily="34" charset="0"/>
              </a:rPr>
              <a:t>The Strike Fund directly pays medical benefits </a:t>
            </a:r>
          </a:p>
          <a:p>
            <a:pPr marL="457200" indent="-457200"/>
            <a:r>
              <a:rPr lang="en-US" sz="2600" b="1" dirty="0">
                <a:latin typeface="Lucida Sans Unicode" pitchFamily="34" charset="0"/>
              </a:rPr>
              <a:t>	according to the current company plan. 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381000" y="4267200"/>
            <a:ext cx="8763000" cy="1292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 startAt="2"/>
            </a:pPr>
            <a:r>
              <a:rPr lang="en-US" sz="2600" b="1" dirty="0">
                <a:latin typeface="Lucida Sans Unicode" pitchFamily="34" charset="0"/>
              </a:rPr>
              <a:t>Members remain on the company plan (COBRA).  </a:t>
            </a:r>
          </a:p>
          <a:p>
            <a:pPr marL="457200" indent="-457200"/>
            <a:r>
              <a:rPr lang="en-US" sz="2600" b="1" dirty="0">
                <a:latin typeface="Lucida Sans Unicode" pitchFamily="34" charset="0"/>
              </a:rPr>
              <a:t>	The strike fund will reimburse members who pay </a:t>
            </a:r>
          </a:p>
          <a:p>
            <a:pPr marL="457200" indent="-457200"/>
            <a:r>
              <a:rPr lang="en-US" sz="2600" b="1" dirty="0">
                <a:latin typeface="Lucida Sans Unicode" pitchFamily="34" charset="0"/>
              </a:rPr>
              <a:t>	their cobra premiums.  </a:t>
            </a: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3810000" y="3505200"/>
            <a:ext cx="13208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Lucida Sans Unicode" pitchFamily="34" charset="0"/>
              </a:rPr>
              <a:t>-</a:t>
            </a:r>
            <a:r>
              <a:rPr lang="en-US" sz="3200" b="1" dirty="0">
                <a:latin typeface="Lucida Sans Unicode" pitchFamily="34" charset="0"/>
              </a:rPr>
              <a:t> OR </a:t>
            </a:r>
            <a:r>
              <a:rPr lang="en-US" sz="2000" b="1" dirty="0">
                <a:latin typeface="Lucida Sans Unicode" pitchFamily="34" charset="0"/>
              </a:rPr>
              <a:t>-</a:t>
            </a:r>
          </a:p>
        </p:txBody>
      </p:sp>
      <p:pic>
        <p:nvPicPr>
          <p:cNvPr id="7" name="Picture 2" descr="C:\Users\Public\Pictures\Sample Pictures\uaw black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">
            <a:off x="7221258" y="5205011"/>
            <a:ext cx="1365706" cy="137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7D1221-46D0-440A-9D36-7DA3779A50B0}" type="datetime1">
              <a:rPr lang="en-US" smtClean="0"/>
              <a:t>3/5/2015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D0E3F-FE1F-4641-B124-84EED4F0EE2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ublic\Pictures\Sample Pictures\uaw black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">
            <a:off x="7487662" y="5534577"/>
            <a:ext cx="1208895" cy="122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-106846" y="457200"/>
            <a:ext cx="914400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u="sng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Sans Unicode" pitchFamily="34" charset="0"/>
              </a:rPr>
              <a:t>COBRA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Sans Unicode" pitchFamily="34" charset="0"/>
              </a:rPr>
              <a:t> 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38200" y="1524000"/>
            <a:ext cx="7253909" cy="41088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800" b="1" dirty="0">
                <a:latin typeface="Lucida Sans Unicode" pitchFamily="34" charset="0"/>
              </a:rPr>
              <a:t>Company must offer medical insurance</a:t>
            </a:r>
          </a:p>
          <a:p>
            <a:pPr>
              <a:buFontTx/>
              <a:buChar char="•"/>
            </a:pPr>
            <a:endParaRPr lang="en-US" sz="1100" dirty="0">
              <a:latin typeface="Lucida Sans Unicode" pitchFamily="34" charset="0"/>
            </a:endParaRPr>
          </a:p>
          <a:p>
            <a:pPr>
              <a:buFontTx/>
              <a:buChar char="•"/>
            </a:pPr>
            <a:r>
              <a:rPr lang="en-US" sz="3200" b="1" i="1" dirty="0">
                <a:latin typeface="Lucida Sans Unicode" pitchFamily="34" charset="0"/>
              </a:rPr>
              <a:t>COBRA</a:t>
            </a:r>
            <a:r>
              <a:rPr lang="en-US" sz="2800" dirty="0">
                <a:latin typeface="Lucida Sans Unicode" pitchFamily="34" charset="0"/>
              </a:rPr>
              <a:t> </a:t>
            </a:r>
            <a:r>
              <a:rPr lang="en-US" sz="2800" dirty="0" smtClean="0">
                <a:latin typeface="Lucida Sans Unicode" pitchFamily="34" charset="0"/>
              </a:rPr>
              <a:t> </a:t>
            </a:r>
            <a:r>
              <a:rPr lang="en-US" sz="2800" b="1" dirty="0" smtClean="0">
                <a:latin typeface="Lucida Sans Unicode" pitchFamily="34" charset="0"/>
              </a:rPr>
              <a:t>letters</a:t>
            </a:r>
            <a:endParaRPr lang="en-US" sz="2800" b="1" dirty="0">
              <a:latin typeface="Lucida Sans Unicode" pitchFamily="34" charset="0"/>
            </a:endParaRPr>
          </a:p>
          <a:p>
            <a:pPr>
              <a:buFontTx/>
              <a:buChar char="•"/>
            </a:pPr>
            <a:endParaRPr lang="en-US" sz="1100" dirty="0">
              <a:latin typeface="Lucida Sans Unicode" pitchFamily="34" charset="0"/>
            </a:endParaRPr>
          </a:p>
          <a:p>
            <a:pPr>
              <a:buFontTx/>
              <a:buChar char="•"/>
            </a:pPr>
            <a:r>
              <a:rPr lang="en-US" sz="2800" b="1" dirty="0">
                <a:latin typeface="Lucida Sans Unicode" pitchFamily="34" charset="0"/>
              </a:rPr>
              <a:t>Important dates: </a:t>
            </a:r>
          </a:p>
          <a:p>
            <a:r>
              <a:rPr lang="en-US" sz="2800" b="1" dirty="0">
                <a:latin typeface="Lucida Sans Unicode" pitchFamily="34" charset="0"/>
              </a:rPr>
              <a:t>	14 days to notify	</a:t>
            </a:r>
          </a:p>
          <a:p>
            <a:r>
              <a:rPr lang="en-US" sz="2800" b="1" dirty="0">
                <a:latin typeface="Lucida Sans Unicode" pitchFamily="34" charset="0"/>
              </a:rPr>
              <a:t>	60 days to apply</a:t>
            </a:r>
          </a:p>
          <a:p>
            <a:r>
              <a:rPr lang="en-US" sz="2800" b="1" dirty="0">
                <a:latin typeface="Lucida Sans Unicode" pitchFamily="34" charset="0"/>
              </a:rPr>
              <a:t>	45 days to mail premium</a:t>
            </a:r>
          </a:p>
          <a:p>
            <a:pPr>
              <a:buFontTx/>
              <a:buChar char="•"/>
            </a:pPr>
            <a:endParaRPr lang="en-US" sz="1100" dirty="0">
              <a:latin typeface="Lucida Sans Unicode" pitchFamily="34" charset="0"/>
            </a:endParaRPr>
          </a:p>
          <a:p>
            <a:pPr>
              <a:buFontTx/>
              <a:buChar char="•"/>
            </a:pPr>
            <a:r>
              <a:rPr lang="en-US" sz="2800" b="1" dirty="0">
                <a:latin typeface="Lucida Sans Unicode" pitchFamily="34" charset="0"/>
              </a:rPr>
              <a:t>Members </a:t>
            </a:r>
            <a:r>
              <a:rPr lang="en-US" sz="3200" b="1" i="1" dirty="0">
                <a:latin typeface="Lucida Sans Unicode" pitchFamily="34" charset="0"/>
              </a:rPr>
              <a:t>MUST</a:t>
            </a:r>
            <a:r>
              <a:rPr lang="en-US" sz="2800" b="1" dirty="0">
                <a:latin typeface="Lucida Sans Unicode" pitchFamily="34" charset="0"/>
              </a:rPr>
              <a:t> </a:t>
            </a:r>
            <a:r>
              <a:rPr lang="en-US" sz="2800" b="1" dirty="0" smtClean="0">
                <a:latin typeface="Lucida Sans Unicode" pitchFamily="34" charset="0"/>
              </a:rPr>
              <a:t> bring </a:t>
            </a:r>
            <a:r>
              <a:rPr lang="en-US" sz="3200" b="1" i="1" dirty="0">
                <a:latin typeface="Lucida Sans Unicode" pitchFamily="34" charset="0"/>
              </a:rPr>
              <a:t>COBRA</a:t>
            </a:r>
            <a:r>
              <a:rPr lang="en-US" sz="2800" b="1" dirty="0">
                <a:latin typeface="Lucida Sans Unicode" pitchFamily="34" charset="0"/>
              </a:rPr>
              <a:t> </a:t>
            </a:r>
            <a:r>
              <a:rPr lang="en-US" sz="2800" b="1" dirty="0" smtClean="0">
                <a:latin typeface="Lucida Sans Unicode" pitchFamily="34" charset="0"/>
              </a:rPr>
              <a:t> papers</a:t>
            </a:r>
            <a:endParaRPr lang="en-US" sz="2800" b="1" dirty="0">
              <a:latin typeface="Lucida Sans Unicode" pitchFamily="34" charset="0"/>
            </a:endParaRPr>
          </a:p>
          <a:p>
            <a:endParaRPr lang="en-US" sz="2400" b="1" dirty="0">
              <a:latin typeface="Lucida Sans Unicode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438E40-D4BA-4684-BDA7-BD9EEFF7F213}" type="datetime1">
              <a:rPr lang="en-US" smtClean="0"/>
              <a:t>3/5/2015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D0E3F-FE1F-4641-B124-84EED4F0EE2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03335" y="968523"/>
            <a:ext cx="5943600" cy="350519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</a:rPr>
              <a:t>PREPARATIONS</a:t>
            </a:r>
            <a:r>
              <a:rPr lang="en-US" sz="6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</a:rPr>
              <a:t>BEFORE  THE</a:t>
            </a:r>
            <a:br>
              <a:rPr lang="en-US" sz="6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</a:rPr>
              <a:t>STRIKE</a:t>
            </a:r>
            <a:endParaRPr lang="en-US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5058" name="Picture 2" descr="C:\Users\uawuser\AppData\Local\Microsoft\Windows\Temporary Internet Files\Content.IE5\DFJ3BYAK\MC90032068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59308"/>
            <a:ext cx="2057400" cy="293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awuser\AppData\Local\Microsoft\Windows\Temporary Internet Files\Content.IE5\DFJ3BYAK\MC90032068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42" y="3359308"/>
            <a:ext cx="2057400" cy="2937869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Public\Pictures\Sample Pictures\uaw black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">
            <a:off x="1704294" y="3681615"/>
            <a:ext cx="679035" cy="68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Public\Pictures\Sample Pictures\uaw black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">
            <a:off x="6375606" y="3776550"/>
            <a:ext cx="586543" cy="59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D338AE-D356-459F-AA0F-9A76F1C5DDA2}" type="datetime1">
              <a:rPr lang="en-US" smtClean="0"/>
              <a:t>3/5/2015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BC319-9703-4109-B422-54A135C526E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August 20XX</a:t>
            </a:r>
          </a:p>
        </p:txBody>
      </p:sp>
      <p:graphicFrame>
        <p:nvGraphicFramePr>
          <p:cNvPr id="553036" name="Group 7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540064604"/>
              </p:ext>
            </p:extLst>
          </p:nvPr>
        </p:nvGraphicFramePr>
        <p:xfrm>
          <a:off x="457200" y="838200"/>
          <a:ext cx="8382000" cy="3247327"/>
        </p:xfrm>
        <a:graphic>
          <a:graphicData uri="http://schemas.openxmlformats.org/drawingml/2006/table">
            <a:tbl>
              <a:tblPr/>
              <a:tblGrid>
                <a:gridCol w="1198563"/>
                <a:gridCol w="1193800"/>
                <a:gridCol w="1198562"/>
                <a:gridCol w="1200150"/>
                <a:gridCol w="1198563"/>
                <a:gridCol w="1193800"/>
                <a:gridCol w="1198562"/>
              </a:tblGrid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Sunday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Monday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Tuesday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Wednesday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Thursday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Friday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Saturday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041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 Sept.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23613" name="Text Box 61"/>
          <p:cNvSpPr txBox="1">
            <a:spLocks noChangeArrowheads="1"/>
          </p:cNvSpPr>
          <p:nvPr/>
        </p:nvSpPr>
        <p:spPr bwMode="auto">
          <a:xfrm>
            <a:off x="3048000" y="2667000"/>
            <a:ext cx="26853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3300"/>
                </a:solidFill>
              </a:rPr>
              <a:t>Update Membership List</a:t>
            </a:r>
          </a:p>
        </p:txBody>
      </p:sp>
      <p:sp>
        <p:nvSpPr>
          <p:cNvPr id="23614" name="Text Box 64"/>
          <p:cNvSpPr txBox="1">
            <a:spLocks noChangeArrowheads="1"/>
          </p:cNvSpPr>
          <p:nvPr/>
        </p:nvSpPr>
        <p:spPr bwMode="auto">
          <a:xfrm>
            <a:off x="1600200" y="3048000"/>
            <a:ext cx="591283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03300"/>
                </a:solidFill>
              </a:rPr>
              <a:t>Active, Laid Off, Sick Leave, Workers Compensation</a:t>
            </a:r>
          </a:p>
        </p:txBody>
      </p:sp>
      <p:sp>
        <p:nvSpPr>
          <p:cNvPr id="23615" name="Text Box 72"/>
          <p:cNvSpPr txBox="1">
            <a:spLocks noChangeArrowheads="1"/>
          </p:cNvSpPr>
          <p:nvPr/>
        </p:nvSpPr>
        <p:spPr bwMode="auto">
          <a:xfrm>
            <a:off x="1447800" y="4191000"/>
            <a:ext cx="6858000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Be sure membership is up to date on LUIS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Contact your software provider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Excel format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Back up membership file to </a:t>
            </a:r>
            <a:r>
              <a:rPr lang="en-US" sz="2400" b="1" dirty="0" smtClean="0"/>
              <a:t>a thumb drive</a:t>
            </a:r>
            <a:endParaRPr lang="en-US" sz="24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608CBA-A3F1-4FA9-B66B-70DBFA7A3347}" type="datetime1">
              <a:rPr lang="en-US" smtClean="0"/>
              <a:t>3/5/2015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974B9-D792-41B9-8E70-859DB18053B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01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11" y="2133600"/>
            <a:ext cx="8305800" cy="1600200"/>
          </a:xfrm>
          <a:noFill/>
          <a:ln algn="ctr">
            <a:miter lim="800000"/>
            <a:headEnd/>
            <a:tailEnd/>
          </a:ln>
        </p:spPr>
      </p:pic>
      <p:sp>
        <p:nvSpPr>
          <p:cNvPr id="24579" name="Text Box 403"/>
          <p:cNvSpPr txBox="1">
            <a:spLocks noChangeArrowheads="1"/>
          </p:cNvSpPr>
          <p:nvPr/>
        </p:nvSpPr>
        <p:spPr bwMode="auto">
          <a:xfrm>
            <a:off x="3200400" y="1143000"/>
            <a:ext cx="298402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EXCEL FORMAT</a:t>
            </a:r>
          </a:p>
        </p:txBody>
      </p:sp>
      <p:sp>
        <p:nvSpPr>
          <p:cNvPr id="24580" name="Text Box 405"/>
          <p:cNvSpPr txBox="1">
            <a:spLocks noChangeArrowheads="1"/>
          </p:cNvSpPr>
          <p:nvPr/>
        </p:nvSpPr>
        <p:spPr bwMode="auto">
          <a:xfrm>
            <a:off x="1769806" y="3962400"/>
            <a:ext cx="7111242" cy="17235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 b="1" dirty="0"/>
              <a:t>Social Security Number – all digits NO dashes </a:t>
            </a:r>
          </a:p>
          <a:p>
            <a:pPr>
              <a:buFontTx/>
              <a:buChar char="•"/>
            </a:pPr>
            <a:endParaRPr lang="en-US" sz="1400" dirty="0"/>
          </a:p>
          <a:p>
            <a:pPr>
              <a:buFontTx/>
              <a:buChar char="•"/>
            </a:pPr>
            <a:r>
              <a:rPr lang="en-US" sz="2400" b="1" dirty="0" smtClean="0"/>
              <a:t>ALL TEXT FIELDS ARE CAPITALIZED</a:t>
            </a:r>
          </a:p>
          <a:p>
            <a:endParaRPr lang="en-US" sz="2400" dirty="0"/>
          </a:p>
          <a:p>
            <a:endParaRPr lang="en-US" sz="2000" dirty="0"/>
          </a:p>
        </p:txBody>
      </p:sp>
      <p:sp>
        <p:nvSpPr>
          <p:cNvPr id="24581" name="Line 406"/>
          <p:cNvSpPr>
            <a:spLocks noChangeShapeType="1"/>
          </p:cNvSpPr>
          <p:nvPr/>
        </p:nvSpPr>
        <p:spPr bwMode="auto">
          <a:xfrm flipH="1" flipV="1">
            <a:off x="1447800" y="3352800"/>
            <a:ext cx="381000" cy="762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August 20XX</a:t>
            </a:r>
          </a:p>
        </p:txBody>
      </p:sp>
      <p:graphicFrame>
        <p:nvGraphicFramePr>
          <p:cNvPr id="552005" name="Group 6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803389370"/>
              </p:ext>
            </p:extLst>
          </p:nvPr>
        </p:nvGraphicFramePr>
        <p:xfrm>
          <a:off x="457200" y="838200"/>
          <a:ext cx="8382000" cy="3355976"/>
        </p:xfrm>
        <a:graphic>
          <a:graphicData uri="http://schemas.openxmlformats.org/drawingml/2006/table">
            <a:tbl>
              <a:tblPr/>
              <a:tblGrid>
                <a:gridCol w="1198563"/>
                <a:gridCol w="1193800"/>
                <a:gridCol w="1198562"/>
                <a:gridCol w="1200150"/>
                <a:gridCol w="1198563"/>
                <a:gridCol w="1193800"/>
                <a:gridCol w="1198562"/>
              </a:tblGrid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Sunday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Monday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Tuesday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Wednesday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Thursday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Friday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Saturday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069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896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 Sept.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25661" name="Text Box 65"/>
          <p:cNvSpPr txBox="1">
            <a:spLocks noChangeArrowheads="1"/>
          </p:cNvSpPr>
          <p:nvPr/>
        </p:nvSpPr>
        <p:spPr bwMode="auto">
          <a:xfrm>
            <a:off x="1284055" y="3124200"/>
            <a:ext cx="6417141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3300"/>
                </a:solidFill>
              </a:rPr>
              <a:t>Obtain copies of:</a:t>
            </a:r>
            <a:r>
              <a:rPr lang="en-US" sz="2400" dirty="0">
                <a:solidFill>
                  <a:srgbClr val="003300"/>
                </a:solidFill>
              </a:rPr>
              <a:t>  </a:t>
            </a:r>
            <a:r>
              <a:rPr lang="en-US" sz="1800" b="1" dirty="0">
                <a:solidFill>
                  <a:srgbClr val="003300"/>
                </a:solidFill>
              </a:rPr>
              <a:t>Medical Insurance Plans, </a:t>
            </a:r>
          </a:p>
          <a:p>
            <a:pPr algn="ctr"/>
            <a:r>
              <a:rPr lang="en-US" sz="1800" b="1" dirty="0">
                <a:solidFill>
                  <a:srgbClr val="003300"/>
                </a:solidFill>
              </a:rPr>
              <a:t>Schedule of Benefits, Life Insurance, Co-Pay Information</a:t>
            </a:r>
          </a:p>
        </p:txBody>
      </p:sp>
      <p:sp>
        <p:nvSpPr>
          <p:cNvPr id="25662" name="Text Box 70"/>
          <p:cNvSpPr txBox="1">
            <a:spLocks noChangeArrowheads="1"/>
          </p:cNvSpPr>
          <p:nvPr/>
        </p:nvSpPr>
        <p:spPr bwMode="auto">
          <a:xfrm>
            <a:off x="457200" y="4343400"/>
            <a:ext cx="8882175" cy="13542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AmeraPlan: Will Administer Medical Assistance Based On These Plans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Tx/>
              <a:buChar char="•"/>
            </a:pP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Tx/>
              <a:buChar char="•"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Life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Insurance: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enefit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mount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Tx/>
              <a:buChar char="•"/>
            </a:pP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Tx/>
              <a:buChar char="•"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Co-Pays: Dr.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Appointments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Rx (Generic and Brand Name)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3AB52D-4BCD-4834-84D3-33BE8C5D922D}" type="datetime1">
              <a:rPr lang="en-US" smtClean="0"/>
              <a:t>3/5/2015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974B9-D792-41B9-8E70-859DB18053B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August 20XX</a:t>
            </a:r>
          </a:p>
        </p:txBody>
      </p:sp>
      <p:graphicFrame>
        <p:nvGraphicFramePr>
          <p:cNvPr id="550983" name="Group 7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040182074"/>
              </p:ext>
            </p:extLst>
          </p:nvPr>
        </p:nvGraphicFramePr>
        <p:xfrm>
          <a:off x="457200" y="838200"/>
          <a:ext cx="8382000" cy="3186113"/>
        </p:xfrm>
        <a:graphic>
          <a:graphicData uri="http://schemas.openxmlformats.org/drawingml/2006/table">
            <a:tbl>
              <a:tblPr/>
              <a:tblGrid>
                <a:gridCol w="1198563"/>
                <a:gridCol w="1193800"/>
                <a:gridCol w="1198562"/>
                <a:gridCol w="1200150"/>
                <a:gridCol w="1198563"/>
                <a:gridCol w="1193800"/>
                <a:gridCol w="1198562"/>
              </a:tblGrid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Sunday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Monday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Tuesday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Wednesday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Thursday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Friday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Saturday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974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 Sept.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26685" name="Text Box 62"/>
          <p:cNvSpPr txBox="1">
            <a:spLocks noChangeArrowheads="1"/>
          </p:cNvSpPr>
          <p:nvPr/>
        </p:nvSpPr>
        <p:spPr bwMode="auto">
          <a:xfrm>
            <a:off x="2667000" y="3200400"/>
            <a:ext cx="42053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3300"/>
                </a:solidFill>
              </a:rPr>
              <a:t>Assemble Your Strike Committee</a:t>
            </a:r>
          </a:p>
        </p:txBody>
      </p:sp>
      <p:sp>
        <p:nvSpPr>
          <p:cNvPr id="26686" name="Text Box 63"/>
          <p:cNvSpPr txBox="1">
            <a:spLocks noChangeArrowheads="1"/>
          </p:cNvSpPr>
          <p:nvPr/>
        </p:nvSpPr>
        <p:spPr bwMode="auto">
          <a:xfrm>
            <a:off x="1524000" y="3505200"/>
            <a:ext cx="695575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03300"/>
                </a:solidFill>
              </a:rPr>
              <a:t>Counselors, Picket Captains, </a:t>
            </a:r>
            <a:r>
              <a:rPr lang="en-US" sz="1800" b="1" dirty="0" smtClean="0">
                <a:solidFill>
                  <a:srgbClr val="003300"/>
                </a:solidFill>
              </a:rPr>
              <a:t>Sargent-At-Arms</a:t>
            </a:r>
            <a:r>
              <a:rPr lang="en-US" sz="1800" b="1" dirty="0">
                <a:solidFill>
                  <a:srgbClr val="003300"/>
                </a:solidFill>
              </a:rPr>
              <a:t>, Strike Kitchen</a:t>
            </a:r>
          </a:p>
        </p:txBody>
      </p:sp>
      <p:sp>
        <p:nvSpPr>
          <p:cNvPr id="26687" name="Text Box 70"/>
          <p:cNvSpPr txBox="1">
            <a:spLocks noChangeArrowheads="1"/>
          </p:cNvSpPr>
          <p:nvPr/>
        </p:nvSpPr>
        <p:spPr bwMode="auto">
          <a:xfrm>
            <a:off x="1066800" y="4257368"/>
            <a:ext cx="7778091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Standing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Committee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embers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Tx/>
              <a:buChar char="•"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Counselors - register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members and distribute benefit checks</a:t>
            </a:r>
          </a:p>
          <a:p>
            <a:pPr>
              <a:buFontTx/>
              <a:buChar char="•"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Sargent-At-Arms - keeps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order at the union hall</a:t>
            </a:r>
          </a:p>
          <a:p>
            <a:pPr>
              <a:buFontTx/>
              <a:buChar char="•"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Strike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Kitchen - coffee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donuts and food donations</a:t>
            </a:r>
          </a:p>
          <a:p>
            <a:pPr>
              <a:buFontTx/>
              <a:buChar char="•"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Picket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Captains - keep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track of member’s picket assignments</a:t>
            </a:r>
          </a:p>
          <a:p>
            <a:pPr>
              <a:buFontTx/>
              <a:buChar char="•"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Strike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Committee - this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is your strike assignment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CD3C02-2625-4E74-8B1D-9830E8E5861A}" type="datetime1">
              <a:rPr lang="en-US" smtClean="0"/>
              <a:t>3/5/2015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974B9-D792-41B9-8E70-859DB18053B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838200" y="685800"/>
            <a:ext cx="735554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Cooper Black" pitchFamily="18" charset="0"/>
              </a:rPr>
              <a:t>SET UP ACCOUNTS FOR</a:t>
            </a:r>
          </a:p>
          <a:p>
            <a:pPr algn="ctr"/>
            <a:r>
              <a:rPr lang="en-US" sz="3200" dirty="0">
                <a:latin typeface="Cooper Black" pitchFamily="18" charset="0"/>
              </a:rPr>
              <a:t>STRIKE KITCHEN AND SUPPLIES</a:t>
            </a: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619501" y="2217333"/>
            <a:ext cx="6458740" cy="3185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400" b="1" dirty="0"/>
              <a:t>Pickets </a:t>
            </a:r>
            <a:r>
              <a:rPr lang="en-US" sz="2400" b="1" dirty="0" smtClean="0"/>
              <a:t>supplies</a:t>
            </a:r>
          </a:p>
          <a:p>
            <a:pPr lvl="1"/>
            <a:r>
              <a:rPr lang="en-US" sz="2400" b="1" dirty="0"/>
              <a:t>(</a:t>
            </a:r>
            <a:r>
              <a:rPr lang="en-US" sz="2400" b="1" dirty="0" smtClean="0"/>
              <a:t>sticks </a:t>
            </a:r>
            <a:r>
              <a:rPr lang="en-US" sz="2400" b="1" dirty="0"/>
              <a:t>for picket </a:t>
            </a:r>
            <a:r>
              <a:rPr lang="en-US" sz="2400" b="1" dirty="0" smtClean="0"/>
              <a:t>signs, office </a:t>
            </a:r>
            <a:r>
              <a:rPr lang="en-US" sz="2400" b="1" dirty="0"/>
              <a:t>supplies, </a:t>
            </a:r>
            <a:endParaRPr lang="en-US" sz="2400" b="1" dirty="0" smtClean="0"/>
          </a:p>
          <a:p>
            <a:pPr lvl="1"/>
            <a:r>
              <a:rPr lang="en-US" sz="2400" b="1" dirty="0"/>
              <a:t>	</a:t>
            </a:r>
            <a:r>
              <a:rPr lang="en-US" sz="2400" b="1" dirty="0" smtClean="0"/>
              <a:t>	garbage cans, </a:t>
            </a:r>
            <a:r>
              <a:rPr lang="en-US" sz="2400" b="1" dirty="0"/>
              <a:t>etc.)</a:t>
            </a:r>
          </a:p>
          <a:p>
            <a:endParaRPr lang="en-US" sz="1100" b="1" dirty="0"/>
          </a:p>
          <a:p>
            <a:pPr>
              <a:buFontTx/>
              <a:buChar char="•"/>
            </a:pPr>
            <a:r>
              <a:rPr lang="en-US" sz="2400" b="1" dirty="0" smtClean="0"/>
              <a:t>Port-A-Johns </a:t>
            </a:r>
            <a:r>
              <a:rPr lang="en-US" sz="2400" b="1" dirty="0"/>
              <a:t>(serviced weekly)</a:t>
            </a:r>
          </a:p>
          <a:p>
            <a:pPr>
              <a:buFontTx/>
              <a:buChar char="•"/>
            </a:pPr>
            <a:endParaRPr lang="en-US" sz="1100" b="1" dirty="0"/>
          </a:p>
          <a:p>
            <a:pPr>
              <a:buFontTx/>
              <a:buChar char="•"/>
            </a:pPr>
            <a:r>
              <a:rPr lang="en-US" sz="2400" b="1" dirty="0"/>
              <a:t>Bakery </a:t>
            </a:r>
            <a:r>
              <a:rPr lang="en-US" sz="2400" b="1" dirty="0" smtClean="0"/>
              <a:t>Account (for donuts)</a:t>
            </a:r>
            <a:endParaRPr lang="en-US" sz="2400" b="1" dirty="0"/>
          </a:p>
          <a:p>
            <a:pPr>
              <a:buFontTx/>
              <a:buChar char="•"/>
            </a:pPr>
            <a:endParaRPr lang="en-US" sz="1100" b="1" dirty="0"/>
          </a:p>
          <a:p>
            <a:pPr>
              <a:buFontTx/>
              <a:buChar char="•"/>
            </a:pPr>
            <a:r>
              <a:rPr lang="en-US" sz="2400" b="1" dirty="0"/>
              <a:t>Kitchen </a:t>
            </a:r>
            <a:r>
              <a:rPr lang="en-US" sz="2400" b="1" dirty="0" smtClean="0"/>
              <a:t>Supplies (coffee</a:t>
            </a:r>
            <a:r>
              <a:rPr lang="en-US" sz="2400" b="1" dirty="0"/>
              <a:t>, sugar, cream</a:t>
            </a:r>
            <a:r>
              <a:rPr lang="en-US" sz="2400" b="1" dirty="0" smtClean="0"/>
              <a:t>, </a:t>
            </a:r>
          </a:p>
          <a:p>
            <a:pPr lvl="2"/>
            <a:r>
              <a:rPr lang="en-US" sz="2400" b="1" dirty="0" smtClean="0"/>
              <a:t>cups, plates</a:t>
            </a:r>
            <a:r>
              <a:rPr lang="en-US" sz="2400" b="1" dirty="0"/>
              <a:t>, paper towels, etc.)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8C8FE-C4A6-456C-B93C-7C08A647C6DA}" type="datetime1">
              <a:rPr lang="en-US" smtClean="0"/>
              <a:t>3/5/2015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D0E3F-FE1F-4641-B124-84EED4F0EE2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41986" name="Picture 2" descr="C:\Users\uawuser\AppData\Local\Microsoft\Windows\Temporary Internet Files\Content.IE5\HQCNNXTD\MC90023268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8821">
            <a:off x="7247662" y="1621105"/>
            <a:ext cx="1892154" cy="136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7" name="Picture 3" descr="C:\Users\uawuser\AppData\Local\Microsoft\Windows\Temporary Internet Files\Content.IE5\EAELMA5O\MC90043820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43" y="-2584"/>
            <a:ext cx="993114" cy="137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C:\Users\uawuser\AppData\Local\Microsoft\Windows\Temporary Internet Files\Content.IE5\9RIU4L27\MC90013971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510" y="4953000"/>
            <a:ext cx="1462720" cy="177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5" descr="C:\Users\uawuser\AppData\Local\Microsoft\Windows\Temporary Internet Files\Content.IE5\PJ6X8J07\MC90041741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464" y="3124200"/>
            <a:ext cx="1634947" cy="157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ublic\Pictures\Sample Pictures\uaw black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">
            <a:off x="7584741" y="2557605"/>
            <a:ext cx="735741" cy="74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812925" y="3363913"/>
            <a:ext cx="184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 dirty="0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762000" y="545812"/>
            <a:ext cx="7696200" cy="144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ooper Black" pitchFamily="18" charset="0"/>
              </a:rPr>
              <a:t>S</a:t>
            </a:r>
            <a:r>
              <a:rPr lang="en-US" sz="4400" dirty="0" smtClean="0">
                <a:latin typeface="Cooper Black" pitchFamily="18" charset="0"/>
              </a:rPr>
              <a:t>trike Counselor’s Duties</a:t>
            </a:r>
          </a:p>
          <a:p>
            <a:pPr algn="ctr"/>
            <a:r>
              <a:rPr lang="en-US" sz="4400" dirty="0" smtClean="0">
                <a:latin typeface="Cooper Black" pitchFamily="18" charset="0"/>
              </a:rPr>
              <a:t> at UNION </a:t>
            </a:r>
            <a:r>
              <a:rPr lang="en-US" sz="4400" dirty="0">
                <a:latin typeface="Cooper Black" pitchFamily="18" charset="0"/>
              </a:rPr>
              <a:t>HALL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451451" y="2456795"/>
            <a:ext cx="5254149" cy="44012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Register Members</a:t>
            </a:r>
          </a:p>
          <a:p>
            <a:pPr lvl="1">
              <a:buFontTx/>
              <a:buChar char="•"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Strike Benefits</a:t>
            </a:r>
          </a:p>
          <a:p>
            <a:pPr lvl="1">
              <a:buFontTx/>
              <a:buChar char="•"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Medical Assistance</a:t>
            </a:r>
          </a:p>
          <a:p>
            <a:pPr lvl="1"/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1">
              <a:buFontTx/>
              <a:buChar char="•"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Distribute Benefit Checks</a:t>
            </a:r>
          </a:p>
          <a:p>
            <a:pPr lvl="1"/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Tx/>
              <a:buChar char="•"/>
            </a:pPr>
            <a:endParaRPr lang="en-US" sz="2800" dirty="0"/>
          </a:p>
          <a:p>
            <a:pPr>
              <a:buFontTx/>
              <a:buChar char="•"/>
            </a:pP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	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CDB0A1-6CF2-4C63-B7E9-6742C65DE010}" type="datetime1">
              <a:rPr lang="en-US" smtClean="0"/>
              <a:t>3/5/2015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D0E3F-FE1F-4641-B124-84EED4F0EE2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43011" name="Picture 3" descr="C:\Users\uawuser\AppData\Local\Microsoft\Windows\Temporary Internet Files\Content.IE5\6CHS03UX\MC90036574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069" y="3413551"/>
            <a:ext cx="1815084" cy="158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63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C00000"/>
                </a:solidFill>
              </a:rPr>
              <a:t>HISTORY OF UAW STRIKE FUND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>
          <a:xfrm>
            <a:off x="3886200" y="3124200"/>
            <a:ext cx="4840287" cy="3505200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Founded 1935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Needed Additional Funds to Gain Benefits in Negotiations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Added Holiday Bonuses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Increase Strike </a:t>
            </a:r>
            <a:r>
              <a:rPr lang="en-US" b="1" dirty="0">
                <a:solidFill>
                  <a:schemeClr val="bg1"/>
                </a:solidFill>
              </a:rPr>
              <a:t>B</a:t>
            </a:r>
            <a:r>
              <a:rPr lang="en-US" b="1" dirty="0" smtClean="0">
                <a:solidFill>
                  <a:schemeClr val="bg1"/>
                </a:solidFill>
              </a:rPr>
              <a:t>enefits to $200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Extra ½ hour in dues exclusively for Strike &amp; Defense Fund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096BE8-A785-4035-9E65-8AB48A7BDEF5}" type="datetime1">
              <a:rPr lang="en-US" smtClean="0"/>
              <a:t>3/5/2015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E797C-B268-4483-98A2-A0AAEF669C2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41986" name="Picture 2" descr="C:\Users\uawuser\AppData\Local\Microsoft\Windows\Temporary Internet Files\Content.IE5\FQ7RC05U\MC90004844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29718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Public\Pictures\Sample Pictures\uaw black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64" y="533400"/>
            <a:ext cx="2055159" cy="205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89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ublic\Pictures\Sample Pictures\uaw black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">
            <a:off x="393733" y="317412"/>
            <a:ext cx="735741" cy="74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812925" y="3363913"/>
            <a:ext cx="184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 dirty="0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943004" y="855709"/>
            <a:ext cx="7591396" cy="144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atin typeface="Cooper Black" pitchFamily="18" charset="0"/>
              </a:rPr>
              <a:t>Picket Captain’s Duties</a:t>
            </a:r>
          </a:p>
          <a:p>
            <a:pPr algn="ctr"/>
            <a:r>
              <a:rPr lang="en-US" sz="4400" dirty="0" smtClean="0">
                <a:latin typeface="Cooper Black" pitchFamily="18" charset="0"/>
              </a:rPr>
              <a:t> </a:t>
            </a:r>
            <a:endParaRPr lang="en-US" sz="4400" dirty="0">
              <a:latin typeface="Cooper Black" pitchFamily="18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943003" y="1959468"/>
            <a:ext cx="6317298" cy="56938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Set Up Picket 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800" b="1" dirty="0" smtClean="0"/>
              <a:t>Location</a:t>
            </a:r>
            <a:endParaRPr lang="en-US" sz="2800" b="1" dirty="0"/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800" b="1" dirty="0" smtClean="0"/>
              <a:t>Times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800" b="1" dirty="0" smtClean="0"/>
              <a:t>Build Picket Signs</a:t>
            </a:r>
          </a:p>
          <a:p>
            <a:pPr lvl="1" indent="-457200">
              <a:buFont typeface="Arial" pitchFamily="34" charset="0"/>
              <a:buChar char="•"/>
            </a:pPr>
            <a:r>
              <a:rPr lang="en-US" sz="2800" b="1" dirty="0"/>
              <a:t>Keep Members Orderly and </a:t>
            </a:r>
          </a:p>
          <a:p>
            <a:pPr marL="0" lvl="1"/>
            <a:r>
              <a:rPr lang="en-US" sz="2800" b="1" dirty="0"/>
              <a:t>        Courteous on the Picket </a:t>
            </a:r>
            <a:r>
              <a:rPr lang="en-US" sz="2800" b="1" dirty="0" smtClean="0"/>
              <a:t>Line</a:t>
            </a:r>
          </a:p>
          <a:p>
            <a:pPr lvl="1" indent="-457200">
              <a:buFont typeface="Arial" pitchFamily="34" charset="0"/>
              <a:buChar char="•"/>
            </a:pPr>
            <a:r>
              <a:rPr lang="en-US" sz="2800" b="1" dirty="0" smtClean="0"/>
              <a:t>Prepare Assignments</a:t>
            </a:r>
          </a:p>
          <a:p>
            <a:pPr marL="0" lvl="1"/>
            <a:r>
              <a:rPr lang="en-US" sz="2800" b="1" dirty="0" smtClean="0"/>
              <a:t>	for </a:t>
            </a:r>
            <a:r>
              <a:rPr lang="en-US" sz="2800" b="1" dirty="0"/>
              <a:t>M</a:t>
            </a:r>
            <a:r>
              <a:rPr lang="en-US" sz="2800" b="1" dirty="0" smtClean="0"/>
              <a:t>embers</a:t>
            </a:r>
          </a:p>
          <a:p>
            <a:pPr lvl="1"/>
            <a:endParaRPr lang="en-US" sz="2800" dirty="0"/>
          </a:p>
          <a:p>
            <a:pPr>
              <a:buFontTx/>
              <a:buChar char="•"/>
            </a:pPr>
            <a:endParaRPr lang="en-US" sz="2800" dirty="0"/>
          </a:p>
          <a:p>
            <a:pPr>
              <a:buFontTx/>
              <a:buChar char="•"/>
            </a:pP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	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02E4B3-B137-4DE6-931B-28D324E9F127}" type="datetime1">
              <a:rPr lang="en-US" smtClean="0"/>
              <a:t>3/5/2015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D0E3F-FE1F-4641-B124-84EED4F0EE2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41986" name="Picture 2" descr="C:\Users\uawuser\AppData\Local\Microsoft\Windows\Temporary Internet Files\Content.IE5\VLQIRNAF\MC90005683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712" y="3962400"/>
            <a:ext cx="2147688" cy="212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7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812925" y="3363913"/>
            <a:ext cx="184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 dirty="0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33401" y="855709"/>
            <a:ext cx="8104958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Cooper Black" pitchFamily="18" charset="0"/>
              </a:rPr>
              <a:t>Strike Kitchen Committee Duties</a:t>
            </a:r>
          </a:p>
          <a:p>
            <a:pPr algn="ctr"/>
            <a:r>
              <a:rPr lang="en-US" sz="4000" dirty="0" smtClean="0">
                <a:latin typeface="Cooper Black" pitchFamily="18" charset="0"/>
              </a:rPr>
              <a:t> </a:t>
            </a:r>
            <a:endParaRPr lang="en-US" sz="4000" dirty="0">
              <a:latin typeface="Cooper Black" pitchFamily="18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97945" y="1932927"/>
            <a:ext cx="6317298" cy="61247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800" b="1" dirty="0" smtClean="0"/>
              <a:t>Set Up Kitchen</a:t>
            </a:r>
          </a:p>
          <a:p>
            <a:pPr lvl="1">
              <a:buFontTx/>
              <a:buChar char="•"/>
            </a:pPr>
            <a:r>
              <a:rPr lang="en-US" sz="2800" b="1" dirty="0" smtClean="0"/>
              <a:t>Coffee and Coffee Pots</a:t>
            </a:r>
            <a:endParaRPr lang="en-US" sz="2800" b="1" dirty="0"/>
          </a:p>
          <a:p>
            <a:pPr lvl="1">
              <a:buFontTx/>
              <a:buChar char="•"/>
            </a:pPr>
            <a:r>
              <a:rPr lang="en-US" sz="2800" b="1" dirty="0" smtClean="0"/>
              <a:t>Supplies</a:t>
            </a:r>
            <a:endParaRPr lang="en-US" sz="2800" b="1" dirty="0"/>
          </a:p>
          <a:p>
            <a:pPr lvl="1"/>
            <a:endParaRPr lang="en-US" sz="2800" b="1" dirty="0" smtClean="0"/>
          </a:p>
          <a:p>
            <a:pPr marL="0" lvl="1">
              <a:buFontTx/>
              <a:buChar char="•"/>
            </a:pPr>
            <a:r>
              <a:rPr lang="en-US" sz="2800" b="1" dirty="0" smtClean="0"/>
              <a:t>Solicit </a:t>
            </a:r>
            <a:r>
              <a:rPr lang="en-US" sz="2800" b="1" dirty="0"/>
              <a:t>H</a:t>
            </a:r>
            <a:r>
              <a:rPr lang="en-US" sz="2800" b="1" dirty="0" smtClean="0"/>
              <a:t>elp From Area Merchants</a:t>
            </a:r>
          </a:p>
          <a:p>
            <a:pPr marL="0" lvl="1"/>
            <a:endParaRPr lang="en-US" sz="2800" b="1" dirty="0" smtClean="0"/>
          </a:p>
          <a:p>
            <a:pPr marL="0" lvl="1">
              <a:buFontTx/>
              <a:buChar char="•"/>
            </a:pPr>
            <a:r>
              <a:rPr lang="en-US" sz="2800" b="1" dirty="0" smtClean="0"/>
              <a:t>Make Arrangements To Get Coffee and Donuts to Members on Picket Duty</a:t>
            </a:r>
            <a:endParaRPr lang="en-US" sz="2800" b="1" dirty="0"/>
          </a:p>
          <a:p>
            <a:pPr lvl="1"/>
            <a:endParaRPr lang="en-US" sz="2800" dirty="0"/>
          </a:p>
          <a:p>
            <a:pPr>
              <a:buFontTx/>
              <a:buChar char="•"/>
            </a:pPr>
            <a:endParaRPr lang="en-US" sz="2800" dirty="0"/>
          </a:p>
          <a:p>
            <a:pPr>
              <a:buFontTx/>
              <a:buChar char="•"/>
            </a:pP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	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A37781-AF29-487A-9BF7-E4309B1087B2}" type="datetime1">
              <a:rPr lang="en-US" smtClean="0"/>
              <a:t>3/5/2015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D0E3F-FE1F-4641-B124-84EED4F0EE2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44034" name="Picture 2" descr="C:\Users\uawuser\AppData\Local\Microsoft\Windows\Temporary Internet Files\Content.IE5\MTZJTQOZ\MC90035755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243" y="2356703"/>
            <a:ext cx="1623116" cy="140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0" name="Picture 2" descr="C:\Users\uawuser\AppData\Local\Microsoft\Windows\Temporary Internet Files\Content.IE5\Q2E6HQ8I\MC90029024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68" y="4267200"/>
            <a:ext cx="2053391" cy="230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2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812925" y="3363913"/>
            <a:ext cx="184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 dirty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52399" y="513745"/>
            <a:ext cx="6781801" cy="66787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4000" b="1" dirty="0" smtClean="0"/>
              <a:t>Sergeant-at-Arms Duties</a:t>
            </a:r>
          </a:p>
          <a:p>
            <a:pPr lvl="1">
              <a:buFontTx/>
              <a:buChar char="•"/>
            </a:pPr>
            <a:r>
              <a:rPr lang="en-US" sz="2800" b="1" dirty="0" smtClean="0"/>
              <a:t>Keep order while benefits are being paid</a:t>
            </a:r>
            <a:r>
              <a:rPr lang="en-US" sz="2800" dirty="0" smtClean="0"/>
              <a:t>.</a:t>
            </a:r>
            <a:endParaRPr lang="en-US" sz="2800" dirty="0"/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pPr marL="0" lvl="1">
              <a:buFontTx/>
              <a:buChar char="•"/>
            </a:pPr>
            <a:r>
              <a:rPr lang="en-US" sz="4000" b="1" dirty="0" smtClean="0"/>
              <a:t>Local Union Benefit 	Representatives</a:t>
            </a:r>
          </a:p>
          <a:p>
            <a:pPr marL="457200" lvl="2">
              <a:buFontTx/>
              <a:buChar char="•"/>
            </a:pPr>
            <a:r>
              <a:rPr lang="en-US" sz="2800" b="1" dirty="0" smtClean="0"/>
              <a:t>Assist members with benefit </a:t>
            </a:r>
            <a:endParaRPr lang="en-US" sz="2800" b="1" dirty="0"/>
          </a:p>
          <a:p>
            <a:pPr marL="457200" lvl="2"/>
            <a:r>
              <a:rPr lang="en-US" sz="2800" b="1" dirty="0" smtClean="0"/>
              <a:t>     questions and problems.</a:t>
            </a:r>
          </a:p>
          <a:p>
            <a:pPr lvl="2" indent="-457200">
              <a:buFont typeface="Arial" pitchFamily="34" charset="0"/>
              <a:buChar char="•"/>
            </a:pPr>
            <a:endParaRPr lang="en-US" sz="2800" dirty="0"/>
          </a:p>
          <a:p>
            <a:pPr>
              <a:buFontTx/>
              <a:buChar char="•"/>
            </a:pPr>
            <a:endParaRPr lang="en-US" sz="2800" dirty="0"/>
          </a:p>
          <a:p>
            <a:pPr>
              <a:buFontTx/>
              <a:buChar char="•"/>
            </a:pP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	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C1A053-A101-45E0-B10C-628BB7E631F4}" type="datetime1">
              <a:rPr lang="en-US" smtClean="0"/>
              <a:t>3/5/2015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D0E3F-FE1F-4641-B124-84EED4F0EE2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41986" name="Picture 2" descr="C:\Users\uawuser\AppData\Local\Microsoft\Windows\Temporary Internet Files\Content.IE5\89JA8RMZ\MC90029553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90800"/>
            <a:ext cx="2667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56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812925" y="3363913"/>
            <a:ext cx="184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 dirty="0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33400" y="475618"/>
            <a:ext cx="7848600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Cooper Black" pitchFamily="18" charset="0"/>
              </a:rPr>
              <a:t>Community Services and</a:t>
            </a:r>
          </a:p>
          <a:p>
            <a:pPr algn="ctr"/>
            <a:r>
              <a:rPr lang="en-US" sz="4000" dirty="0" smtClean="0">
                <a:latin typeface="Cooper Black" pitchFamily="18" charset="0"/>
              </a:rPr>
              <a:t>Education Committees</a:t>
            </a:r>
          </a:p>
          <a:p>
            <a:pPr algn="ctr"/>
            <a:r>
              <a:rPr lang="en-US" sz="4000" dirty="0" smtClean="0">
                <a:latin typeface="Cooper Black" pitchFamily="18" charset="0"/>
              </a:rPr>
              <a:t> </a:t>
            </a:r>
            <a:endParaRPr lang="en-US" sz="4000" dirty="0">
              <a:latin typeface="Cooper Black" pitchFamily="18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914400" y="2061169"/>
            <a:ext cx="3588986" cy="50167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These committees will be mobilized to reach out to the community and set up education classes.</a:t>
            </a:r>
            <a:endParaRPr lang="en-US" sz="3200" dirty="0"/>
          </a:p>
          <a:p>
            <a:pPr>
              <a:buFontTx/>
              <a:buChar char="•"/>
            </a:pPr>
            <a:endParaRPr lang="en-US" sz="3200" dirty="0"/>
          </a:p>
          <a:p>
            <a:pPr>
              <a:buFontTx/>
              <a:buChar char="•"/>
            </a:pP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	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A56E74-940F-4A3C-BB52-D6015D749FA4}" type="datetime1">
              <a:rPr lang="en-US" smtClean="0"/>
              <a:t>3/5/2015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D0E3F-FE1F-4641-B124-84EED4F0EE2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43010" name="Picture 2" descr="C:\Users\uawuser\AppData\Local\Microsoft\Windows\Temporary Internet Files\Content.IE5\W9Y0O5A2\MC90019821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19400"/>
            <a:ext cx="1683945" cy="253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46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812925" y="3363913"/>
            <a:ext cx="184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 dirty="0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347086" y="545812"/>
            <a:ext cx="676980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latin typeface="Cooper Black" pitchFamily="18" charset="0"/>
              </a:rPr>
              <a:t>PREPARATION – UNION HALL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33400" y="1145846"/>
            <a:ext cx="7010400" cy="56015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800" dirty="0"/>
              <a:t>Capacity of your hall</a:t>
            </a:r>
          </a:p>
          <a:p>
            <a:pPr>
              <a:buFontTx/>
              <a:buChar char="•"/>
            </a:pPr>
            <a:endParaRPr lang="en-US" sz="1100" dirty="0"/>
          </a:p>
          <a:p>
            <a:pPr>
              <a:buFontTx/>
              <a:buChar char="•"/>
            </a:pPr>
            <a:r>
              <a:rPr lang="en-US" sz="2800" dirty="0"/>
              <a:t>Parking </a:t>
            </a:r>
            <a:r>
              <a:rPr lang="en-US" sz="2800" dirty="0" smtClean="0"/>
              <a:t>Lot </a:t>
            </a:r>
            <a:r>
              <a:rPr lang="en-US" sz="2800" dirty="0"/>
              <a:t>- can it </a:t>
            </a:r>
            <a:r>
              <a:rPr lang="en-US" sz="2800" dirty="0" smtClean="0"/>
              <a:t>handle registration </a:t>
            </a:r>
            <a:endParaRPr lang="en-US" sz="2800" dirty="0"/>
          </a:p>
          <a:p>
            <a:pPr lvl="1"/>
            <a:r>
              <a:rPr lang="en-US" sz="2800" dirty="0"/>
              <a:t>and weekly pay</a:t>
            </a:r>
          </a:p>
          <a:p>
            <a:pPr lvl="1"/>
            <a:endParaRPr lang="en-US" sz="1100" dirty="0"/>
          </a:p>
          <a:p>
            <a:pPr>
              <a:buFontTx/>
              <a:buChar char="•"/>
            </a:pPr>
            <a:r>
              <a:rPr lang="en-US" sz="2800" dirty="0"/>
              <a:t>Kitchen </a:t>
            </a:r>
            <a:r>
              <a:rPr lang="en-US" sz="2800" dirty="0" smtClean="0"/>
              <a:t>Needs</a:t>
            </a:r>
            <a:r>
              <a:rPr lang="en-US" sz="2800" dirty="0"/>
              <a:t>:</a:t>
            </a:r>
          </a:p>
          <a:p>
            <a:pPr lvl="1"/>
            <a:r>
              <a:rPr lang="en-US" sz="2800" dirty="0"/>
              <a:t>	</a:t>
            </a:r>
            <a:r>
              <a:rPr lang="en-US" sz="2800" dirty="0" smtClean="0"/>
              <a:t>coffee </a:t>
            </a:r>
            <a:r>
              <a:rPr lang="en-US" sz="2800" dirty="0"/>
              <a:t>pots</a:t>
            </a:r>
          </a:p>
          <a:p>
            <a:pPr lvl="1"/>
            <a:r>
              <a:rPr lang="en-US" sz="2800" dirty="0"/>
              <a:t>	</a:t>
            </a:r>
            <a:r>
              <a:rPr lang="en-US" sz="2800" dirty="0" smtClean="0"/>
              <a:t>refrigerator</a:t>
            </a:r>
            <a:endParaRPr lang="en-US" sz="2800" dirty="0"/>
          </a:p>
          <a:p>
            <a:pPr lvl="1"/>
            <a:r>
              <a:rPr lang="en-US" sz="2800" dirty="0"/>
              <a:t>	</a:t>
            </a:r>
            <a:r>
              <a:rPr lang="en-US" sz="2800" dirty="0" smtClean="0"/>
              <a:t>storage</a:t>
            </a:r>
            <a:endParaRPr lang="en-US" sz="2800" dirty="0"/>
          </a:p>
          <a:p>
            <a:pPr lvl="1">
              <a:buFontTx/>
              <a:buChar char="•"/>
            </a:pPr>
            <a:endParaRPr lang="en-US" sz="2800" dirty="0"/>
          </a:p>
          <a:p>
            <a:pPr>
              <a:buFontTx/>
              <a:buChar char="•"/>
            </a:pPr>
            <a:endParaRPr lang="en-US" sz="2800" dirty="0"/>
          </a:p>
          <a:p>
            <a:pPr>
              <a:buFontTx/>
              <a:buChar char="•"/>
            </a:pP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	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648931-A957-4500-98D1-4926BA69742E}" type="datetime1">
              <a:rPr lang="en-US" smtClean="0"/>
              <a:t>3/5/2015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D0E3F-FE1F-4641-B124-84EED4F0EE2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45061" name="Picture 5" descr="C:\Users\uawuser\AppData\Local\Microsoft\Windows\Temporary Internet Files\Content.IE5\FQ7RC05U\MC91021636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667000"/>
            <a:ext cx="436245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81000" y="1675606"/>
            <a:ext cx="838200" cy="2438400"/>
          </a:xfrm>
          <a:prstGeom prst="rect">
            <a:avLst/>
          </a:prstGeom>
          <a:solidFill>
            <a:schemeClr val="hlink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 rot="-5400000">
            <a:off x="123031" y="2696369"/>
            <a:ext cx="13700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ABC MFG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5867400"/>
            <a:ext cx="2133600" cy="2841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South   Road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133600" y="228600"/>
            <a:ext cx="228600" cy="6477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cxnSp>
        <p:nvCxnSpPr>
          <p:cNvPr id="20486" name="AutoShape 6"/>
          <p:cNvCxnSpPr>
            <a:cxnSpLocks noChangeShapeType="1"/>
          </p:cNvCxnSpPr>
          <p:nvPr/>
        </p:nvCxnSpPr>
        <p:spPr bwMode="auto">
          <a:xfrm>
            <a:off x="8077200" y="1371600"/>
            <a:ext cx="0" cy="0"/>
          </a:xfrm>
          <a:prstGeom prst="straightConnector1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0487" name="Text Box 7"/>
          <p:cNvSpPr txBox="1">
            <a:spLocks noChangeArrowheads="1"/>
          </p:cNvSpPr>
          <p:nvPr/>
        </p:nvSpPr>
        <p:spPr bwMode="auto">
          <a:xfrm rot="-5400000">
            <a:off x="1781175" y="3171825"/>
            <a:ext cx="97948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East   Road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2133600" y="5867400"/>
            <a:ext cx="7010400" cy="2841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South   Road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2133600" y="5867400"/>
            <a:ext cx="228600" cy="2841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3733800" y="4648200"/>
            <a:ext cx="1066800" cy="6096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3048000" y="5257800"/>
            <a:ext cx="2514600" cy="376238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Parking</a:t>
            </a: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3276600" y="5638800"/>
            <a:ext cx="533400" cy="228600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4648200" y="5638800"/>
            <a:ext cx="533400" cy="228600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2667000" y="228600"/>
            <a:ext cx="4876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 dirty="0"/>
              <a:t>UAW Local 2008 - Union Hall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2971800" y="1066800"/>
            <a:ext cx="5867400" cy="3124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2971800" y="1066800"/>
            <a:ext cx="1219200" cy="17526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20497" name="Text Box 18"/>
          <p:cNvSpPr txBox="1">
            <a:spLocks noChangeArrowheads="1"/>
          </p:cNvSpPr>
          <p:nvPr/>
        </p:nvSpPr>
        <p:spPr bwMode="auto">
          <a:xfrm>
            <a:off x="3124200" y="2438400"/>
            <a:ext cx="895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Offices</a:t>
            </a:r>
          </a:p>
        </p:txBody>
      </p:sp>
      <p:sp>
        <p:nvSpPr>
          <p:cNvPr id="20498" name="Text Box 19"/>
          <p:cNvSpPr txBox="1">
            <a:spLocks noChangeArrowheads="1"/>
          </p:cNvSpPr>
          <p:nvPr/>
        </p:nvSpPr>
        <p:spPr bwMode="auto">
          <a:xfrm>
            <a:off x="3886200" y="3810000"/>
            <a:ext cx="1098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Entrance</a:t>
            </a:r>
          </a:p>
        </p:txBody>
      </p:sp>
      <p:sp>
        <p:nvSpPr>
          <p:cNvPr id="20499" name="Text Box 20"/>
          <p:cNvSpPr txBox="1">
            <a:spLocks noChangeArrowheads="1"/>
          </p:cNvSpPr>
          <p:nvPr/>
        </p:nvSpPr>
        <p:spPr bwMode="auto">
          <a:xfrm>
            <a:off x="7543800" y="3810000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Exit</a:t>
            </a:r>
          </a:p>
        </p:txBody>
      </p:sp>
      <p:sp>
        <p:nvSpPr>
          <p:cNvPr id="20500" name="Text Box 21"/>
          <p:cNvSpPr txBox="1">
            <a:spLocks noChangeArrowheads="1"/>
          </p:cNvSpPr>
          <p:nvPr/>
        </p:nvSpPr>
        <p:spPr bwMode="auto">
          <a:xfrm>
            <a:off x="4572000" y="1066800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Exit</a:t>
            </a:r>
          </a:p>
        </p:txBody>
      </p:sp>
      <p:sp>
        <p:nvSpPr>
          <p:cNvPr id="20501" name="Line 22"/>
          <p:cNvSpPr>
            <a:spLocks noChangeShapeType="1"/>
          </p:cNvSpPr>
          <p:nvPr/>
        </p:nvSpPr>
        <p:spPr bwMode="auto">
          <a:xfrm flipV="1">
            <a:off x="4800600" y="4191000"/>
            <a:ext cx="3962400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0502" name="Line 23"/>
          <p:cNvSpPr>
            <a:spLocks noChangeShapeType="1"/>
          </p:cNvSpPr>
          <p:nvPr/>
        </p:nvSpPr>
        <p:spPr bwMode="auto">
          <a:xfrm>
            <a:off x="2971800" y="4191000"/>
            <a:ext cx="762000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0503" name="Text Box 25"/>
          <p:cNvSpPr txBox="1">
            <a:spLocks noChangeArrowheads="1"/>
          </p:cNvSpPr>
          <p:nvPr/>
        </p:nvSpPr>
        <p:spPr bwMode="auto">
          <a:xfrm>
            <a:off x="3124200" y="1143000"/>
            <a:ext cx="946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Kitchen</a:t>
            </a:r>
          </a:p>
        </p:txBody>
      </p:sp>
      <p:sp>
        <p:nvSpPr>
          <p:cNvPr id="20504" name="Text Box 31"/>
          <p:cNvSpPr txBox="1">
            <a:spLocks noChangeArrowheads="1"/>
          </p:cNvSpPr>
          <p:nvPr/>
        </p:nvSpPr>
        <p:spPr bwMode="auto">
          <a:xfrm>
            <a:off x="5486400" y="2308225"/>
            <a:ext cx="13843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3300"/>
                </a:solidFill>
              </a:rPr>
              <a:t>Capacity ?</a:t>
            </a:r>
          </a:p>
        </p:txBody>
      </p:sp>
      <p:sp>
        <p:nvSpPr>
          <p:cNvPr id="20505" name="Text Box 32"/>
          <p:cNvSpPr txBox="1">
            <a:spLocks noChangeArrowheads="1"/>
          </p:cNvSpPr>
          <p:nvPr/>
        </p:nvSpPr>
        <p:spPr bwMode="auto">
          <a:xfrm>
            <a:off x="6400800" y="5029200"/>
            <a:ext cx="2033588" cy="39687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3300"/>
                </a:solidFill>
              </a:rPr>
              <a:t>Parking Lot Size</a:t>
            </a:r>
          </a:p>
        </p:txBody>
      </p:sp>
      <p:sp>
        <p:nvSpPr>
          <p:cNvPr id="20506" name="Line 33"/>
          <p:cNvSpPr>
            <a:spLocks noChangeShapeType="1"/>
          </p:cNvSpPr>
          <p:nvPr/>
        </p:nvSpPr>
        <p:spPr bwMode="auto">
          <a:xfrm flipV="1">
            <a:off x="5562600" y="5257800"/>
            <a:ext cx="8382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Strike Notice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43010" name="Picture 2" descr="C:\Users\uawuser\AppData\Local\Microsoft\Windows\Temporary Internet Files\Content.IE5\BHN9JIJD\MC90005683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3764737" cy="384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063752-C78A-4B37-95C7-6D2E82BDCA2B}" type="datetime1">
              <a:rPr lang="en-US" smtClean="0"/>
              <a:t>3/5/2015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E4B16-F7EF-43FD-AE6F-65F5531A70C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25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b="8277"/>
          <a:stretch/>
        </p:blipFill>
        <p:spPr bwMode="auto">
          <a:xfrm>
            <a:off x="2111433" y="31865"/>
            <a:ext cx="4813242" cy="645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F8D4F5-6097-445D-8E4C-FD1795E80FD6}" type="datetime1">
              <a:rPr lang="en-US" smtClean="0"/>
              <a:t>3/5/2015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BC319-9703-4109-B422-54A135C526E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99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812925" y="3363913"/>
            <a:ext cx="184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 dirty="0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89632" y="545812"/>
            <a:ext cx="792096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latin typeface="Cooper Black" pitchFamily="18" charset="0"/>
              </a:rPr>
              <a:t>PREPARATION – </a:t>
            </a:r>
            <a:r>
              <a:rPr lang="en-US" sz="3600" dirty="0" smtClean="0">
                <a:latin typeface="Cooper Black" pitchFamily="18" charset="0"/>
              </a:rPr>
              <a:t>Benefit Plan/s </a:t>
            </a:r>
            <a:endParaRPr lang="en-US" sz="3600" dirty="0">
              <a:latin typeface="Cooper Black" pitchFamily="18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89632" y="1600200"/>
            <a:ext cx="6625568" cy="59246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u="sng" dirty="0" smtClean="0"/>
              <a:t>Obtain Copies Of:</a:t>
            </a:r>
            <a:endParaRPr lang="en-US" sz="3600" b="1" u="sng" dirty="0"/>
          </a:p>
          <a:p>
            <a:pPr>
              <a:buFontTx/>
              <a:buChar char="•"/>
            </a:pPr>
            <a:endParaRPr lang="en-US" sz="1100" dirty="0"/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b="1" dirty="0" smtClean="0"/>
              <a:t>Medical Plans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b="1" dirty="0" smtClean="0"/>
              <a:t>Prescription Plan or Description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b="1" dirty="0" smtClean="0"/>
              <a:t>Schedule of Benefits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b="1" dirty="0" smtClean="0"/>
              <a:t>Life Insurance Plans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3200" b="1" dirty="0" smtClean="0"/>
              <a:t>With Level of Coverage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2800" dirty="0"/>
          </a:p>
          <a:p>
            <a:pPr>
              <a:buFontTx/>
              <a:buChar char="•"/>
            </a:pPr>
            <a:endParaRPr lang="en-US" sz="2800" dirty="0"/>
          </a:p>
          <a:p>
            <a:pPr>
              <a:buFontTx/>
              <a:buChar char="•"/>
            </a:pP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	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813F4E-1A68-4446-94FA-03F94CB2BD17}" type="datetime1">
              <a:rPr lang="en-US" smtClean="0"/>
              <a:t>3/5/2015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D0E3F-FE1F-4641-B124-84EED4F0EE2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44034" name="Picture 2" descr="C:\Users\uawuser\AppData\Local\Microsoft\Windows\Temporary Internet Files\Content.IE5\FQ7RC05U\MP90044231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345" y="4475606"/>
            <a:ext cx="1600200" cy="173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5" name="Picture 3" descr="C:\Users\uawuser\AppData\Local\Microsoft\Windows\Temporary Internet Files\Content.IE5\Q2E6HQ8I\MC90043614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78095"/>
            <a:ext cx="1898650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36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581400" y="1016029"/>
            <a:ext cx="4133108" cy="4013171"/>
          </a:xfrm>
          <a:ln w="5715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</a:rPr>
              <a:t>WHEN </a:t>
            </a:r>
          </a:p>
          <a:p>
            <a:pPr algn="ctr">
              <a:buNone/>
            </a:pP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</a:rPr>
              <a:t>THE </a:t>
            </a:r>
          </a:p>
          <a:p>
            <a:pPr algn="ctr">
              <a:buNone/>
            </a:pP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</a:rPr>
              <a:t>STRIKE</a:t>
            </a:r>
          </a:p>
          <a:p>
            <a:pPr algn="ctr">
              <a:buNone/>
            </a:pP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</a:rPr>
              <a:t>BEGINS</a:t>
            </a:r>
          </a:p>
          <a:p>
            <a:pPr algn="ctr"/>
            <a:endParaRPr lang="en-US" sz="4400" dirty="0"/>
          </a:p>
        </p:txBody>
      </p:sp>
      <p:pic>
        <p:nvPicPr>
          <p:cNvPr id="3" name="Picture 2" descr="C:\Users\Public\Pictures\Sample Pictures\uaw black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">
            <a:off x="1580998" y="2443246"/>
            <a:ext cx="755186" cy="76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awuser\AppData\Local\Microsoft\Windows\Temporary Internet Files\Content.IE5\FOX39RHX\MC90032068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64" y="2003781"/>
            <a:ext cx="2466328" cy="365760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4" descr="C:\Users\uawuser\AppData\Local\Microsoft\Windows\Temporary Internet Files\Content.IE5\KHT1W4LQ\MC900434864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15" y="3375667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75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7576D7-DFE6-4E7A-B965-18606F7FB70F}" type="datetime1">
              <a:rPr lang="en-US" smtClean="0"/>
              <a:t>3/5/2015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CA18E-A76B-4293-B39A-27A498685E6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5715000" cy="1143000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dirty="0" smtClean="0"/>
              <a:t>UAW Constitution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4267200" y="2362200"/>
            <a:ext cx="4648200" cy="2362200"/>
          </a:xfrm>
          <a:ln w="57150"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Article 12, Section </a:t>
            </a:r>
            <a:r>
              <a:rPr lang="en-US" sz="2800" b="1" dirty="0" smtClean="0"/>
              <a:t>14</a:t>
            </a:r>
          </a:p>
          <a:p>
            <a:r>
              <a:rPr lang="en-US" sz="2800" b="1" dirty="0" smtClean="0"/>
              <a:t>Article 16, Section 8</a:t>
            </a:r>
            <a:endParaRPr lang="en-US" sz="2800" b="1" dirty="0" smtClean="0"/>
          </a:p>
          <a:p>
            <a:r>
              <a:rPr lang="en-US" sz="2800" b="1" dirty="0" smtClean="0"/>
              <a:t>Article 16, Section </a:t>
            </a:r>
            <a:r>
              <a:rPr lang="en-US" sz="2800" b="1" dirty="0"/>
              <a:t>2</a:t>
            </a:r>
            <a:r>
              <a:rPr lang="en-US" sz="2800" b="1" dirty="0" smtClean="0"/>
              <a:t>1</a:t>
            </a:r>
          </a:p>
          <a:p>
            <a:r>
              <a:rPr lang="en-US" sz="2800" b="1" dirty="0" smtClean="0"/>
              <a:t>Administrative Letter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 smtClean="0"/>
              <a:t>Volume 49, Letter #1</a:t>
            </a:r>
          </a:p>
        </p:txBody>
      </p:sp>
      <p:pic>
        <p:nvPicPr>
          <p:cNvPr id="8" name="Content Placeholder 7" descr="~max0040.BMP"/>
          <p:cNvPicPr>
            <a:picLocks noGrp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 rot="21070555">
            <a:off x="779018" y="1998476"/>
            <a:ext cx="2551113" cy="4392612"/>
          </a:xfrm>
          <a:prstGeom prst="rect">
            <a:avLst/>
          </a:prstGeom>
        </p:spPr>
      </p:pic>
      <p:pic>
        <p:nvPicPr>
          <p:cNvPr id="9" name="Picture 2" descr="C:\Users\Public\Pictures\Sample Pictures\uaw black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">
            <a:off x="7050087" y="475231"/>
            <a:ext cx="1051873" cy="106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65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533399"/>
            <a:ext cx="8686800" cy="4346171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1.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Notify the Strike Assistance 	Department that you are on strike.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Post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 hand out the strike notice to all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your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striking members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b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 Set-up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nion hall for strike.</a:t>
            </a:r>
            <a:b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date to register members will be    </a:t>
            </a:r>
            <a:b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arranged with the Strike Assistance </a:t>
            </a:r>
            <a:b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Dept.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E476CB-96E3-4654-8CD4-BD483613E83B}" type="datetime1">
              <a:rPr lang="en-US" smtClean="0"/>
              <a:t>3/5/2015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BC319-9703-4109-B422-54A135C526E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19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812925" y="3363913"/>
            <a:ext cx="184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187052" y="378542"/>
            <a:ext cx="6650832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8100" algn="ctr">
            <a:solidFill>
              <a:schemeClr val="accent6">
                <a:lumMod val="75000"/>
              </a:schemeClr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/>
              <a:t>WORKSITE PREPARATION</a:t>
            </a:r>
            <a:endParaRPr lang="en-US" sz="3600" b="1" dirty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7958137" cy="51398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Look around your worksite for picket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areas.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Safety: busy roads and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intersections, parking.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How many members can picket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safely?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Burning barrel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locations?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“Port-a-John”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locations?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Distance from local union and strike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kitchen.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400" dirty="0"/>
          </a:p>
          <a:p>
            <a:r>
              <a:rPr lang="en-US" sz="2000" dirty="0"/>
              <a:t>	</a:t>
            </a:r>
          </a:p>
        </p:txBody>
      </p:sp>
      <p:pic>
        <p:nvPicPr>
          <p:cNvPr id="5" name="Picture 2" descr="C:\Users\Public\Pictures\Sample Pictures\uaw black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">
            <a:off x="7034297" y="5092711"/>
            <a:ext cx="1654548" cy="166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9AA4AD-D7BC-4639-9C2A-7BF45907EDDB}" type="datetime1">
              <a:rPr lang="en-US" smtClean="0"/>
              <a:t>3/5/2015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D0E3F-FE1F-4641-B124-84EED4F0EE2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31136" y="1717000"/>
            <a:ext cx="838200" cy="2438400"/>
          </a:xfrm>
          <a:prstGeom prst="rect">
            <a:avLst/>
          </a:prstGeom>
          <a:solidFill>
            <a:schemeClr val="hlink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 rot="-5400000">
            <a:off x="123031" y="2696369"/>
            <a:ext cx="13700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ABC MFG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0" y="5867400"/>
            <a:ext cx="2133600" cy="2841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South   Road</a:t>
            </a: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2133600" y="228600"/>
            <a:ext cx="228600" cy="6477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cxnSp>
        <p:nvCxnSpPr>
          <p:cNvPr id="19462" name="AutoShape 12"/>
          <p:cNvCxnSpPr>
            <a:cxnSpLocks noChangeShapeType="1"/>
          </p:cNvCxnSpPr>
          <p:nvPr/>
        </p:nvCxnSpPr>
        <p:spPr bwMode="auto">
          <a:xfrm>
            <a:off x="8077200" y="1371600"/>
            <a:ext cx="0" cy="0"/>
          </a:xfrm>
          <a:prstGeom prst="straightConnector1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9463" name="Text Box 18"/>
          <p:cNvSpPr txBox="1">
            <a:spLocks noChangeArrowheads="1"/>
          </p:cNvSpPr>
          <p:nvPr/>
        </p:nvSpPr>
        <p:spPr bwMode="auto">
          <a:xfrm rot="-5400000">
            <a:off x="1781175" y="3171825"/>
            <a:ext cx="97948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East   Road</a:t>
            </a:r>
          </a:p>
        </p:txBody>
      </p:sp>
      <p:sp>
        <p:nvSpPr>
          <p:cNvPr id="19464" name="Rectangle 25"/>
          <p:cNvSpPr>
            <a:spLocks noChangeArrowheads="1"/>
          </p:cNvSpPr>
          <p:nvPr/>
        </p:nvSpPr>
        <p:spPr bwMode="auto">
          <a:xfrm>
            <a:off x="2133600" y="5867400"/>
            <a:ext cx="7010400" cy="2841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South   Road</a:t>
            </a:r>
          </a:p>
        </p:txBody>
      </p:sp>
      <p:sp>
        <p:nvSpPr>
          <p:cNvPr id="19465" name="Rectangle 26"/>
          <p:cNvSpPr>
            <a:spLocks noChangeArrowheads="1"/>
          </p:cNvSpPr>
          <p:nvPr/>
        </p:nvSpPr>
        <p:spPr bwMode="auto">
          <a:xfrm>
            <a:off x="2133600" y="5867400"/>
            <a:ext cx="228600" cy="2841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9466" name="Rectangle 27"/>
          <p:cNvSpPr>
            <a:spLocks noChangeArrowheads="1"/>
          </p:cNvSpPr>
          <p:nvPr/>
        </p:nvSpPr>
        <p:spPr bwMode="auto">
          <a:xfrm>
            <a:off x="3733800" y="4768334"/>
            <a:ext cx="1066800" cy="369332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467" name="Rectangle 28"/>
          <p:cNvSpPr>
            <a:spLocks noChangeArrowheads="1"/>
          </p:cNvSpPr>
          <p:nvPr/>
        </p:nvSpPr>
        <p:spPr bwMode="auto">
          <a:xfrm>
            <a:off x="3048000" y="5257800"/>
            <a:ext cx="2514600" cy="376238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Parking</a:t>
            </a:r>
          </a:p>
        </p:txBody>
      </p:sp>
      <p:sp>
        <p:nvSpPr>
          <p:cNvPr id="19468" name="Rectangle 29"/>
          <p:cNvSpPr>
            <a:spLocks noChangeArrowheads="1"/>
          </p:cNvSpPr>
          <p:nvPr/>
        </p:nvSpPr>
        <p:spPr bwMode="auto">
          <a:xfrm>
            <a:off x="3276600" y="5638800"/>
            <a:ext cx="533400" cy="228600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9469" name="Rectangle 30"/>
          <p:cNvSpPr>
            <a:spLocks noChangeArrowheads="1"/>
          </p:cNvSpPr>
          <p:nvPr/>
        </p:nvSpPr>
        <p:spPr bwMode="auto">
          <a:xfrm>
            <a:off x="4648200" y="5638800"/>
            <a:ext cx="533400" cy="228600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9470" name="Text Box 33"/>
          <p:cNvSpPr txBox="1">
            <a:spLocks noChangeArrowheads="1"/>
          </p:cNvSpPr>
          <p:nvPr/>
        </p:nvSpPr>
        <p:spPr bwMode="auto">
          <a:xfrm>
            <a:off x="2907087" y="1143000"/>
            <a:ext cx="549041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u="sng" dirty="0"/>
              <a:t>UAW Local 2008 Union Hall</a:t>
            </a:r>
          </a:p>
        </p:txBody>
      </p:sp>
      <p:sp>
        <p:nvSpPr>
          <p:cNvPr id="19471" name="Text Box 34"/>
          <p:cNvSpPr txBox="1">
            <a:spLocks noChangeArrowheads="1"/>
          </p:cNvSpPr>
          <p:nvPr/>
        </p:nvSpPr>
        <p:spPr bwMode="auto">
          <a:xfrm>
            <a:off x="4037984" y="1752600"/>
            <a:ext cx="3582015" cy="30162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800" b="1" dirty="0"/>
              <a:t>Across the street from the worksite</a:t>
            </a:r>
          </a:p>
          <a:p>
            <a:pPr>
              <a:buFontTx/>
              <a:buChar char="•"/>
            </a:pPr>
            <a:endParaRPr lang="en-US" sz="1100" b="1" dirty="0"/>
          </a:p>
          <a:p>
            <a:pPr>
              <a:buFontTx/>
              <a:buChar char="•"/>
            </a:pPr>
            <a:r>
              <a:rPr lang="en-US" sz="2800" b="1" dirty="0"/>
              <a:t>Large parking lot</a:t>
            </a:r>
          </a:p>
          <a:p>
            <a:pPr>
              <a:buFontTx/>
              <a:buChar char="•"/>
            </a:pPr>
            <a:endParaRPr lang="en-US" sz="1100" b="1" dirty="0"/>
          </a:p>
          <a:p>
            <a:pPr>
              <a:buFontTx/>
              <a:buChar char="•"/>
            </a:pPr>
            <a:r>
              <a:rPr lang="en-US" sz="2800" b="1" dirty="0"/>
              <a:t>Large hall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429000" y="2057400"/>
            <a:ext cx="2438400" cy="1752600"/>
          </a:xfrm>
          <a:prstGeom prst="rect">
            <a:avLst/>
          </a:prstGeom>
          <a:solidFill>
            <a:schemeClr val="hlink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962400" y="2819400"/>
            <a:ext cx="13700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ABC MFG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657600" y="4114800"/>
            <a:ext cx="3505200" cy="1524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609600" y="5943600"/>
            <a:ext cx="7391400" cy="2841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South   Road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8077200" y="381000"/>
            <a:ext cx="304800" cy="6477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4572000" y="990600"/>
            <a:ext cx="1066800" cy="1066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5638800" y="990600"/>
            <a:ext cx="2438400" cy="762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22537" name="Rectangle 10"/>
          <p:cNvSpPr>
            <a:spLocks noChangeArrowheads="1"/>
          </p:cNvSpPr>
          <p:nvPr/>
        </p:nvSpPr>
        <p:spPr bwMode="auto">
          <a:xfrm>
            <a:off x="4419600" y="3810000"/>
            <a:ext cx="457200" cy="304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6477000" y="5638800"/>
            <a:ext cx="533400" cy="304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cxnSp>
        <p:nvCxnSpPr>
          <p:cNvPr id="22539" name="AutoShape 12"/>
          <p:cNvCxnSpPr>
            <a:cxnSpLocks noChangeShapeType="1"/>
            <a:stCxn id="22536" idx="3"/>
            <a:endCxn id="22536" idx="3"/>
          </p:cNvCxnSpPr>
          <p:nvPr/>
        </p:nvCxnSpPr>
        <p:spPr bwMode="auto">
          <a:xfrm>
            <a:off x="8077200" y="1371600"/>
            <a:ext cx="0" cy="0"/>
          </a:xfrm>
          <a:prstGeom prst="straightConnector1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2540" name="Rectangle 13"/>
          <p:cNvSpPr>
            <a:spLocks noChangeArrowheads="1"/>
          </p:cNvSpPr>
          <p:nvPr/>
        </p:nvSpPr>
        <p:spPr bwMode="auto">
          <a:xfrm>
            <a:off x="6019800" y="2438400"/>
            <a:ext cx="228600" cy="685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2541" name="Rectangle 14"/>
          <p:cNvSpPr>
            <a:spLocks noChangeArrowheads="1"/>
          </p:cNvSpPr>
          <p:nvPr/>
        </p:nvSpPr>
        <p:spPr bwMode="auto">
          <a:xfrm>
            <a:off x="6019800" y="3124200"/>
            <a:ext cx="2057400" cy="152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22542" name="Text Box 15"/>
          <p:cNvSpPr txBox="1">
            <a:spLocks noChangeArrowheads="1"/>
          </p:cNvSpPr>
          <p:nvPr/>
        </p:nvSpPr>
        <p:spPr bwMode="auto">
          <a:xfrm>
            <a:off x="7162800" y="1219200"/>
            <a:ext cx="9175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3300"/>
                </a:solidFill>
              </a:rPr>
              <a:t>GATE 3</a:t>
            </a:r>
          </a:p>
        </p:txBody>
      </p:sp>
      <p:sp>
        <p:nvSpPr>
          <p:cNvPr id="22543" name="Text Box 16"/>
          <p:cNvSpPr txBox="1">
            <a:spLocks noChangeArrowheads="1"/>
          </p:cNvSpPr>
          <p:nvPr/>
        </p:nvSpPr>
        <p:spPr bwMode="auto">
          <a:xfrm>
            <a:off x="6172200" y="5257800"/>
            <a:ext cx="9175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3300"/>
                </a:solidFill>
              </a:rPr>
              <a:t>GATE 2</a:t>
            </a:r>
          </a:p>
        </p:txBody>
      </p:sp>
      <p:sp>
        <p:nvSpPr>
          <p:cNvPr id="22544" name="Text Box 17"/>
          <p:cNvSpPr txBox="1">
            <a:spLocks noChangeArrowheads="1"/>
          </p:cNvSpPr>
          <p:nvPr/>
        </p:nvSpPr>
        <p:spPr bwMode="auto">
          <a:xfrm>
            <a:off x="6781800" y="2667000"/>
            <a:ext cx="12763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3300"/>
                </a:solidFill>
              </a:rPr>
              <a:t>DRIVEWAY</a:t>
            </a:r>
          </a:p>
        </p:txBody>
      </p:sp>
      <p:sp>
        <p:nvSpPr>
          <p:cNvPr id="22545" name="Text Box 18"/>
          <p:cNvSpPr txBox="1">
            <a:spLocks noChangeArrowheads="1"/>
          </p:cNvSpPr>
          <p:nvPr/>
        </p:nvSpPr>
        <p:spPr bwMode="auto">
          <a:xfrm rot="-5400000">
            <a:off x="7724775" y="3476625"/>
            <a:ext cx="97948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East   Road</a:t>
            </a:r>
          </a:p>
        </p:txBody>
      </p:sp>
      <p:sp>
        <p:nvSpPr>
          <p:cNvPr id="22546" name="Text Box 19"/>
          <p:cNvSpPr txBox="1">
            <a:spLocks noChangeArrowheads="1"/>
          </p:cNvSpPr>
          <p:nvPr/>
        </p:nvSpPr>
        <p:spPr bwMode="auto">
          <a:xfrm>
            <a:off x="4648200" y="4651375"/>
            <a:ext cx="2000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</a:rPr>
              <a:t>South Parking Lot</a:t>
            </a:r>
          </a:p>
        </p:txBody>
      </p:sp>
      <p:sp>
        <p:nvSpPr>
          <p:cNvPr id="22547" name="Text Box 20"/>
          <p:cNvSpPr txBox="1">
            <a:spLocks noChangeArrowheads="1"/>
          </p:cNvSpPr>
          <p:nvPr/>
        </p:nvSpPr>
        <p:spPr bwMode="auto">
          <a:xfrm>
            <a:off x="4564063" y="1222375"/>
            <a:ext cx="11366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chemeClr val="bg2"/>
                </a:solidFill>
              </a:rPr>
              <a:t>Shipping </a:t>
            </a:r>
          </a:p>
          <a:p>
            <a:pPr algn="ctr"/>
            <a:r>
              <a:rPr lang="en-US" sz="1800" dirty="0">
                <a:solidFill>
                  <a:schemeClr val="bg2"/>
                </a:solidFill>
              </a:rPr>
              <a:t> Dock</a:t>
            </a:r>
          </a:p>
        </p:txBody>
      </p:sp>
      <p:sp>
        <p:nvSpPr>
          <p:cNvPr id="22548" name="Rectangle 21"/>
          <p:cNvSpPr>
            <a:spLocks noChangeArrowheads="1"/>
          </p:cNvSpPr>
          <p:nvPr/>
        </p:nvSpPr>
        <p:spPr bwMode="auto">
          <a:xfrm>
            <a:off x="3962400" y="5638800"/>
            <a:ext cx="457200" cy="304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22549" name="Text Box 22"/>
          <p:cNvSpPr txBox="1">
            <a:spLocks noChangeArrowheads="1"/>
          </p:cNvSpPr>
          <p:nvPr/>
        </p:nvSpPr>
        <p:spPr bwMode="auto">
          <a:xfrm>
            <a:off x="3810000" y="5257800"/>
            <a:ext cx="9175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3300"/>
                </a:solidFill>
              </a:rPr>
              <a:t>GATE 1</a:t>
            </a:r>
          </a:p>
        </p:txBody>
      </p:sp>
      <p:sp>
        <p:nvSpPr>
          <p:cNvPr id="22550" name="Rectangle 23"/>
          <p:cNvSpPr>
            <a:spLocks noChangeArrowheads="1"/>
          </p:cNvSpPr>
          <p:nvPr/>
        </p:nvSpPr>
        <p:spPr bwMode="auto">
          <a:xfrm>
            <a:off x="5867400" y="2895600"/>
            <a:ext cx="152400" cy="152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22551" name="Text Box 35"/>
          <p:cNvSpPr txBox="1">
            <a:spLocks noChangeArrowheads="1"/>
          </p:cNvSpPr>
          <p:nvPr/>
        </p:nvSpPr>
        <p:spPr bwMode="auto">
          <a:xfrm>
            <a:off x="700134" y="235974"/>
            <a:ext cx="5637249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u="sng" dirty="0"/>
              <a:t>ABC MFG </a:t>
            </a:r>
            <a:r>
              <a:rPr lang="en-US" sz="2800" b="1" u="sng" dirty="0"/>
              <a:t>~ </a:t>
            </a:r>
            <a:r>
              <a:rPr lang="en-US" sz="3200" b="1" u="sng" dirty="0"/>
              <a:t>PLANT</a:t>
            </a:r>
            <a:r>
              <a:rPr lang="en-US" sz="2800" b="1" u="sng" dirty="0"/>
              <a:t> </a:t>
            </a:r>
            <a:r>
              <a:rPr lang="en-US" sz="3200" b="1" u="sng" dirty="0"/>
              <a:t>LAYOUT</a:t>
            </a:r>
          </a:p>
        </p:txBody>
      </p:sp>
      <p:sp>
        <p:nvSpPr>
          <p:cNvPr id="22552" name="Rectangle 36"/>
          <p:cNvSpPr>
            <a:spLocks noChangeArrowheads="1"/>
          </p:cNvSpPr>
          <p:nvPr/>
        </p:nvSpPr>
        <p:spPr bwMode="auto">
          <a:xfrm>
            <a:off x="609600" y="5943600"/>
            <a:ext cx="8534400" cy="2841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South   Road</a:t>
            </a:r>
          </a:p>
        </p:txBody>
      </p:sp>
      <p:sp>
        <p:nvSpPr>
          <p:cNvPr id="22553" name="Rectangle 38"/>
          <p:cNvSpPr>
            <a:spLocks noChangeArrowheads="1"/>
          </p:cNvSpPr>
          <p:nvPr/>
        </p:nvSpPr>
        <p:spPr bwMode="auto">
          <a:xfrm>
            <a:off x="8077200" y="5943600"/>
            <a:ext cx="304800" cy="304800"/>
          </a:xfrm>
          <a:prstGeom prst="rect">
            <a:avLst/>
          </a:prstGeom>
          <a:noFill/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2816225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September 20XX</a:t>
            </a:r>
          </a:p>
        </p:txBody>
      </p:sp>
      <p:graphicFrame>
        <p:nvGraphicFramePr>
          <p:cNvPr id="563203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026088315"/>
              </p:ext>
            </p:extLst>
          </p:nvPr>
        </p:nvGraphicFramePr>
        <p:xfrm>
          <a:off x="152400" y="914400"/>
          <a:ext cx="8763000" cy="5638800"/>
        </p:xfrm>
        <a:graphic>
          <a:graphicData uri="http://schemas.openxmlformats.org/drawingml/2006/table">
            <a:tbl>
              <a:tblPr/>
              <a:tblGrid>
                <a:gridCol w="1143000"/>
                <a:gridCol w="1336675"/>
                <a:gridCol w="1330325"/>
                <a:gridCol w="1295400"/>
                <a:gridCol w="1246188"/>
                <a:gridCol w="1181100"/>
                <a:gridCol w="1230312"/>
              </a:tblGrid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Sunday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Monday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Tuesday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Wednesday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Thursday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Friday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Saturday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15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  Day 1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18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22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   Day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23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29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  Day 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27709" name="Text Box 61"/>
          <p:cNvSpPr txBox="1">
            <a:spLocks noChangeArrowheads="1"/>
          </p:cNvSpPr>
          <p:nvPr/>
        </p:nvSpPr>
        <p:spPr bwMode="auto">
          <a:xfrm>
            <a:off x="2819400" y="2057400"/>
            <a:ext cx="34590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03300"/>
                </a:solidFill>
              </a:rPr>
              <a:t>Schedule Picket Assignments</a:t>
            </a:r>
          </a:p>
        </p:txBody>
      </p:sp>
      <p:sp>
        <p:nvSpPr>
          <p:cNvPr id="27710" name="Text Box 62"/>
          <p:cNvSpPr txBox="1">
            <a:spLocks noChangeArrowheads="1"/>
          </p:cNvSpPr>
          <p:nvPr/>
        </p:nvSpPr>
        <p:spPr bwMode="auto">
          <a:xfrm>
            <a:off x="2422525" y="2170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 dirty="0"/>
          </a:p>
        </p:txBody>
      </p:sp>
      <p:sp>
        <p:nvSpPr>
          <p:cNvPr id="27711" name="Text Box 63"/>
          <p:cNvSpPr txBox="1">
            <a:spLocks noChangeArrowheads="1"/>
          </p:cNvSpPr>
          <p:nvPr/>
        </p:nvSpPr>
        <p:spPr bwMode="auto">
          <a:xfrm>
            <a:off x="7696200" y="3429000"/>
            <a:ext cx="1152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ON</a:t>
            </a:r>
            <a:r>
              <a:rPr lang="en-US" sz="1400" b="1" u="sng" dirty="0" smtClean="0">
                <a:solidFill>
                  <a:srgbClr val="003300"/>
                </a:solidFill>
              </a:rPr>
              <a:t> </a:t>
            </a:r>
            <a:r>
              <a:rPr lang="en-US" sz="14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STRIKE</a:t>
            </a:r>
            <a:endParaRPr lang="en-US" sz="1400" b="1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712" name="Text Box 64"/>
          <p:cNvSpPr txBox="1">
            <a:spLocks noChangeArrowheads="1"/>
          </p:cNvSpPr>
          <p:nvPr/>
        </p:nvSpPr>
        <p:spPr bwMode="auto">
          <a:xfrm>
            <a:off x="6422895" y="3516313"/>
            <a:ext cx="1195648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003300"/>
                </a:solidFill>
              </a:rPr>
              <a:t>Midnight</a:t>
            </a:r>
          </a:p>
          <a:p>
            <a:pPr algn="ctr"/>
            <a:r>
              <a:rPr lang="en-US" sz="1400" b="1" dirty="0">
                <a:solidFill>
                  <a:srgbClr val="003300"/>
                </a:solidFill>
              </a:rPr>
              <a:t>Contract </a:t>
            </a:r>
          </a:p>
          <a:p>
            <a:pPr algn="ctr"/>
            <a:r>
              <a:rPr lang="en-US" sz="1400" b="1" dirty="0">
                <a:solidFill>
                  <a:srgbClr val="003300"/>
                </a:solidFill>
              </a:rPr>
              <a:t>Termination</a:t>
            </a:r>
          </a:p>
        </p:txBody>
      </p:sp>
      <p:sp>
        <p:nvSpPr>
          <p:cNvPr id="27713" name="Text Box 65"/>
          <p:cNvSpPr txBox="1">
            <a:spLocks noChangeArrowheads="1"/>
          </p:cNvSpPr>
          <p:nvPr/>
        </p:nvSpPr>
        <p:spPr bwMode="auto">
          <a:xfrm>
            <a:off x="7641932" y="3668713"/>
            <a:ext cx="1176925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003300"/>
                </a:solidFill>
              </a:rPr>
              <a:t>12 Midnight</a:t>
            </a:r>
          </a:p>
          <a:p>
            <a:pPr algn="ctr"/>
            <a:r>
              <a:rPr lang="en-US" sz="1400" b="1" dirty="0">
                <a:solidFill>
                  <a:srgbClr val="003300"/>
                </a:solidFill>
              </a:rPr>
              <a:t>Picketing</a:t>
            </a:r>
          </a:p>
          <a:p>
            <a:pPr algn="ctr"/>
            <a:r>
              <a:rPr lang="en-US" sz="1400" b="1" dirty="0">
                <a:solidFill>
                  <a:srgbClr val="003300"/>
                </a:solidFill>
              </a:rPr>
              <a:t>Begins</a:t>
            </a:r>
          </a:p>
        </p:txBody>
      </p:sp>
      <p:sp>
        <p:nvSpPr>
          <p:cNvPr id="27714" name="Text Box 66"/>
          <p:cNvSpPr txBox="1">
            <a:spLocks noChangeArrowheads="1"/>
          </p:cNvSpPr>
          <p:nvPr/>
        </p:nvSpPr>
        <p:spPr bwMode="auto">
          <a:xfrm>
            <a:off x="2584775" y="4572000"/>
            <a:ext cx="137730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003300"/>
                </a:solidFill>
              </a:rPr>
              <a:t>   </a:t>
            </a:r>
            <a:r>
              <a:rPr lang="en-US" sz="1400" b="1" u="sng" dirty="0">
                <a:solidFill>
                  <a:srgbClr val="003300"/>
                </a:solidFill>
              </a:rPr>
              <a:t>Registration</a:t>
            </a:r>
          </a:p>
          <a:p>
            <a:pPr algn="ctr"/>
            <a:r>
              <a:rPr lang="en-US" sz="1400" b="1" dirty="0">
                <a:solidFill>
                  <a:srgbClr val="003300"/>
                </a:solidFill>
              </a:rPr>
              <a:t>A-F ~9 –noon</a:t>
            </a:r>
          </a:p>
          <a:p>
            <a:pPr algn="ctr"/>
            <a:r>
              <a:rPr lang="en-US" sz="1400" b="1" dirty="0">
                <a:solidFill>
                  <a:srgbClr val="003300"/>
                </a:solidFill>
              </a:rPr>
              <a:t>G-L ~1-4pm</a:t>
            </a:r>
          </a:p>
        </p:txBody>
      </p:sp>
      <p:sp>
        <p:nvSpPr>
          <p:cNvPr id="27715" name="Text Box 67"/>
          <p:cNvSpPr txBox="1">
            <a:spLocks noChangeArrowheads="1"/>
          </p:cNvSpPr>
          <p:nvPr/>
        </p:nvSpPr>
        <p:spPr bwMode="auto">
          <a:xfrm>
            <a:off x="3956375" y="4572000"/>
            <a:ext cx="137730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003300"/>
                </a:solidFill>
              </a:rPr>
              <a:t>   </a:t>
            </a:r>
            <a:r>
              <a:rPr lang="en-US" sz="1400" b="1" u="sng" dirty="0">
                <a:solidFill>
                  <a:srgbClr val="003300"/>
                </a:solidFill>
              </a:rPr>
              <a:t>Registration</a:t>
            </a:r>
          </a:p>
          <a:p>
            <a:pPr algn="ctr"/>
            <a:r>
              <a:rPr lang="en-US" sz="1400" b="1" dirty="0">
                <a:solidFill>
                  <a:srgbClr val="003300"/>
                </a:solidFill>
              </a:rPr>
              <a:t>M-R ~9 –noon</a:t>
            </a:r>
          </a:p>
          <a:p>
            <a:pPr algn="ctr"/>
            <a:r>
              <a:rPr lang="en-US" sz="1400" b="1" dirty="0">
                <a:solidFill>
                  <a:srgbClr val="003300"/>
                </a:solidFill>
              </a:rPr>
              <a:t>S-Z ~1-4pm</a:t>
            </a:r>
          </a:p>
        </p:txBody>
      </p:sp>
      <p:sp>
        <p:nvSpPr>
          <p:cNvPr id="27716" name="Text Box 68"/>
          <p:cNvSpPr txBox="1">
            <a:spLocks noChangeArrowheads="1"/>
          </p:cNvSpPr>
          <p:nvPr/>
        </p:nvSpPr>
        <p:spPr bwMode="auto">
          <a:xfrm>
            <a:off x="2412148" y="5257800"/>
            <a:ext cx="302589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Members must bring in COBRA papers</a:t>
            </a:r>
          </a:p>
        </p:txBody>
      </p:sp>
      <p:sp>
        <p:nvSpPr>
          <p:cNvPr id="27717" name="Text Box 69"/>
          <p:cNvSpPr txBox="1">
            <a:spLocks noChangeArrowheads="1"/>
          </p:cNvSpPr>
          <p:nvPr/>
        </p:nvSpPr>
        <p:spPr bwMode="auto">
          <a:xfrm>
            <a:off x="5486400" y="4724400"/>
            <a:ext cx="219778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3300"/>
                </a:solidFill>
              </a:rPr>
              <a:t>Enrollment forms sent</a:t>
            </a:r>
          </a:p>
          <a:p>
            <a:r>
              <a:rPr lang="en-US" sz="1400" b="1" dirty="0">
                <a:solidFill>
                  <a:srgbClr val="003300"/>
                </a:solidFill>
              </a:rPr>
              <a:t>overnight to AmeraPlan</a:t>
            </a:r>
          </a:p>
        </p:txBody>
      </p:sp>
      <p:sp>
        <p:nvSpPr>
          <p:cNvPr id="27718" name="Text Box 70"/>
          <p:cNvSpPr txBox="1">
            <a:spLocks noChangeArrowheads="1"/>
          </p:cNvSpPr>
          <p:nvPr/>
        </p:nvSpPr>
        <p:spPr bwMode="auto">
          <a:xfrm>
            <a:off x="2057400" y="2667000"/>
            <a:ext cx="536557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03300"/>
                </a:solidFill>
              </a:rPr>
              <a:t>Set up accounts for strike kitchen and supplies</a:t>
            </a:r>
          </a:p>
        </p:txBody>
      </p:sp>
      <p:sp>
        <p:nvSpPr>
          <p:cNvPr id="27719" name="Text Box 71"/>
          <p:cNvSpPr txBox="1">
            <a:spLocks noChangeArrowheads="1"/>
          </p:cNvSpPr>
          <p:nvPr/>
        </p:nvSpPr>
        <p:spPr bwMode="auto">
          <a:xfrm>
            <a:off x="3886200" y="3429000"/>
            <a:ext cx="293323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03300"/>
                </a:solidFill>
              </a:rPr>
              <a:t>Post Picket Assignments</a:t>
            </a:r>
          </a:p>
        </p:txBody>
      </p:sp>
      <p:sp>
        <p:nvSpPr>
          <p:cNvPr id="27720" name="Text Box 72"/>
          <p:cNvSpPr txBox="1">
            <a:spLocks noChangeArrowheads="1"/>
          </p:cNvSpPr>
          <p:nvPr/>
        </p:nvSpPr>
        <p:spPr bwMode="auto">
          <a:xfrm>
            <a:off x="3861026" y="3733800"/>
            <a:ext cx="271099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003300"/>
                </a:solidFill>
              </a:rPr>
              <a:t>Assemble Picket Signs</a:t>
            </a:r>
          </a:p>
        </p:txBody>
      </p:sp>
      <p:sp>
        <p:nvSpPr>
          <p:cNvPr id="27721" name="Text Box 73"/>
          <p:cNvSpPr txBox="1">
            <a:spLocks noChangeArrowheads="1"/>
          </p:cNvSpPr>
          <p:nvPr/>
        </p:nvSpPr>
        <p:spPr bwMode="auto">
          <a:xfrm>
            <a:off x="2286000" y="2362200"/>
            <a:ext cx="494237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03300"/>
                </a:solidFill>
              </a:rPr>
              <a:t>Prepare “Strike Duty Instructions” Handout</a:t>
            </a:r>
          </a:p>
        </p:txBody>
      </p:sp>
      <p:sp>
        <p:nvSpPr>
          <p:cNvPr id="27722" name="Text Box 74"/>
          <p:cNvSpPr txBox="1">
            <a:spLocks noChangeArrowheads="1"/>
          </p:cNvSpPr>
          <p:nvPr/>
        </p:nvSpPr>
        <p:spPr bwMode="auto">
          <a:xfrm>
            <a:off x="2895600" y="4038600"/>
            <a:ext cx="398057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03300"/>
                </a:solidFill>
              </a:rPr>
              <a:t>Handout “Strike Duty Instructions</a:t>
            </a:r>
            <a:r>
              <a:rPr lang="en-US" sz="1800" dirty="0">
                <a:solidFill>
                  <a:srgbClr val="003300"/>
                </a:solidFill>
              </a:rPr>
              <a:t>”</a:t>
            </a:r>
          </a:p>
        </p:txBody>
      </p:sp>
      <p:sp>
        <p:nvSpPr>
          <p:cNvPr id="27723" name="Text Box 75"/>
          <p:cNvSpPr txBox="1">
            <a:spLocks noChangeArrowheads="1"/>
          </p:cNvSpPr>
          <p:nvPr/>
        </p:nvSpPr>
        <p:spPr bwMode="auto">
          <a:xfrm>
            <a:off x="3565525" y="5802313"/>
            <a:ext cx="184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 dirty="0"/>
          </a:p>
        </p:txBody>
      </p:sp>
      <p:sp>
        <p:nvSpPr>
          <p:cNvPr id="27724" name="Text Box 76"/>
          <p:cNvSpPr txBox="1">
            <a:spLocks noChangeArrowheads="1"/>
          </p:cNvSpPr>
          <p:nvPr/>
        </p:nvSpPr>
        <p:spPr bwMode="auto">
          <a:xfrm>
            <a:off x="1245478" y="4724400"/>
            <a:ext cx="142699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003300"/>
                </a:solidFill>
              </a:rPr>
              <a:t>Set up hall for </a:t>
            </a:r>
          </a:p>
          <a:p>
            <a:pPr algn="ctr"/>
            <a:r>
              <a:rPr lang="en-US" sz="1400" b="1" dirty="0">
                <a:solidFill>
                  <a:srgbClr val="003300"/>
                </a:solidFill>
              </a:rPr>
              <a:t>registration</a:t>
            </a:r>
          </a:p>
        </p:txBody>
      </p:sp>
      <p:sp>
        <p:nvSpPr>
          <p:cNvPr id="27725" name="Text Box 77"/>
          <p:cNvSpPr txBox="1">
            <a:spLocks noChangeArrowheads="1"/>
          </p:cNvSpPr>
          <p:nvPr/>
        </p:nvSpPr>
        <p:spPr bwMode="auto">
          <a:xfrm>
            <a:off x="7673070" y="4724400"/>
            <a:ext cx="130356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003300"/>
                </a:solidFill>
              </a:rPr>
              <a:t>Eligible</a:t>
            </a:r>
          </a:p>
          <a:p>
            <a:pPr algn="ctr"/>
            <a:r>
              <a:rPr lang="en-US" sz="1600" b="1" dirty="0">
                <a:solidFill>
                  <a:srgbClr val="003300"/>
                </a:solidFill>
              </a:rPr>
              <a:t>for benefits</a:t>
            </a:r>
          </a:p>
        </p:txBody>
      </p:sp>
      <p:sp>
        <p:nvSpPr>
          <p:cNvPr id="27726" name="Text Box 78"/>
          <p:cNvSpPr txBox="1">
            <a:spLocks noChangeArrowheads="1"/>
          </p:cNvSpPr>
          <p:nvPr/>
        </p:nvSpPr>
        <p:spPr bwMode="auto">
          <a:xfrm>
            <a:off x="7684786" y="5713492"/>
            <a:ext cx="1178529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003300"/>
                </a:solidFill>
              </a:rPr>
              <a:t>Assistance </a:t>
            </a:r>
          </a:p>
          <a:p>
            <a:pPr algn="ctr"/>
            <a:r>
              <a:rPr lang="en-US" sz="1400" b="1" dirty="0">
                <a:solidFill>
                  <a:srgbClr val="003300"/>
                </a:solidFill>
              </a:rPr>
              <a:t>made </a:t>
            </a:r>
          </a:p>
          <a:p>
            <a:pPr algn="ctr"/>
            <a:r>
              <a:rPr lang="en-US" sz="1400" b="1" dirty="0">
                <a:solidFill>
                  <a:srgbClr val="003300"/>
                </a:solidFill>
              </a:rPr>
              <a:t>available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BA7B91-8B5E-4FCB-A6FA-C3205EC2C4EE}" type="datetime1">
              <a:rPr lang="en-US" smtClean="0"/>
              <a:t>3/5/2015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974B9-D792-41B9-8E70-859DB18053B0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85077779"/>
              </p:ext>
            </p:extLst>
          </p:nvPr>
        </p:nvGraphicFramePr>
        <p:xfrm>
          <a:off x="1181100" y="1600200"/>
          <a:ext cx="63627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675" name="Text Box 52"/>
          <p:cNvSpPr txBox="1">
            <a:spLocks noChangeArrowheads="1"/>
          </p:cNvSpPr>
          <p:nvPr/>
        </p:nvSpPr>
        <p:spPr bwMode="auto">
          <a:xfrm>
            <a:off x="853364" y="381000"/>
            <a:ext cx="779604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PICKET SCHEDULE ~ SUNDAY – SATURDAY</a:t>
            </a:r>
          </a:p>
          <a:p>
            <a:pPr algn="ctr"/>
            <a:r>
              <a:rPr lang="en-US" sz="2000" b="1" dirty="0"/>
              <a:t>( 24 Hours  / 7 Days  /  6 Hour Shits )</a:t>
            </a:r>
          </a:p>
        </p:txBody>
      </p:sp>
      <p:sp>
        <p:nvSpPr>
          <p:cNvPr id="5" name="Rectangle 69"/>
          <p:cNvSpPr>
            <a:spLocks noChangeArrowheads="1"/>
          </p:cNvSpPr>
          <p:nvPr/>
        </p:nvSpPr>
        <p:spPr bwMode="auto">
          <a:xfrm>
            <a:off x="0" y="1331516"/>
            <a:ext cx="9144000" cy="10199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2964" name="Group 246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603973036"/>
              </p:ext>
            </p:extLst>
          </p:nvPr>
        </p:nvGraphicFramePr>
        <p:xfrm>
          <a:off x="353219" y="1716024"/>
          <a:ext cx="8534400" cy="388315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62000"/>
                <a:gridCol w="1371600"/>
                <a:gridCol w="1066800"/>
                <a:gridCol w="990600"/>
                <a:gridCol w="990600"/>
                <a:gridCol w="990600"/>
                <a:gridCol w="1143000"/>
                <a:gridCol w="1219200"/>
              </a:tblGrid>
              <a:tr h="493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sng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SHIFT</a:t>
                      </a:r>
                      <a:endParaRPr kumimoji="0" lang="en-US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sng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SUN</a:t>
                      </a:r>
                      <a:endParaRPr kumimoji="0" lang="en-US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sng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MON</a:t>
                      </a:r>
                      <a:endParaRPr kumimoji="0" lang="en-US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sng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TUE</a:t>
                      </a:r>
                      <a:endParaRPr kumimoji="0" lang="en-US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sng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WED</a:t>
                      </a:r>
                      <a:endParaRPr kumimoji="0" lang="en-US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sng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THR</a:t>
                      </a:r>
                      <a:endParaRPr kumimoji="0" lang="en-US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sng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FRI</a:t>
                      </a:r>
                      <a:endParaRPr kumimoji="0" lang="en-US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sng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SAT</a:t>
                      </a:r>
                      <a:endParaRPr kumimoji="0" lang="en-US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0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S. PRADER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K. WALK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B. MIXON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T. MOHR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B. WEST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R. ROE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D WILSON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G. WILSON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S. SCOTT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F. TAYLOR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V. QUIROZ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T. SHRUM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P.  MASICH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N. MATHEWS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J. PENCE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R. VIOLA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E. LOCKE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P. MALLOW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J. TATE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G. TATE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R. WOOD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L. SIMS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M. POLDER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M. STEGAR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A MERCKER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J. O’BRIEN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K. OTTO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B. PACE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R. LORD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B. YOUNG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R. MEADE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R SMETANA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L. WEBB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S VIGIL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V. PROBY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E. MAY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R. LOVE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D. MEO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R  MAYER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B. MIXON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S. RUTLEDGE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S. SANDERS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W. MELTON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O. TORRES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B. REDD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J. ZENT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G . STYLER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C. WHITE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H. TINNIN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J. SHIELDS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E. MCGEE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A. REAVES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C. PETTUS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P. SANTOS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G. SOULIA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D SPARKS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9754" name="Text Box 2413"/>
          <p:cNvSpPr txBox="1">
            <a:spLocks noChangeArrowheads="1"/>
          </p:cNvSpPr>
          <p:nvPr/>
        </p:nvSpPr>
        <p:spPr bwMode="auto">
          <a:xfrm>
            <a:off x="2837032" y="351503"/>
            <a:ext cx="387157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/>
              <a:t>PICKET CAPTAINS</a:t>
            </a:r>
          </a:p>
        </p:txBody>
      </p:sp>
      <p:sp>
        <p:nvSpPr>
          <p:cNvPr id="29755" name="Text Box 2414"/>
          <p:cNvSpPr txBox="1">
            <a:spLocks noChangeArrowheads="1"/>
          </p:cNvSpPr>
          <p:nvPr/>
        </p:nvSpPr>
        <p:spPr bwMode="auto">
          <a:xfrm>
            <a:off x="533400" y="1026139"/>
            <a:ext cx="8174038" cy="396875"/>
          </a:xfrm>
          <a:prstGeom prst="rect">
            <a:avLst/>
          </a:prstGeom>
          <a:noFill/>
          <a:ln w="28575" algn="ctr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/>
              <a:t>7 DAYS X 4 SHIFTS = 28 SHIFTS X 2 CAPTS  =  56 PICKET CAPT’S</a:t>
            </a:r>
          </a:p>
        </p:txBody>
      </p:sp>
      <p:pic>
        <p:nvPicPr>
          <p:cNvPr id="5" name="Picture 2" descr="C:\Users\Public\Pictures\Sample Pictures\uaw black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">
            <a:off x="5726613" y="5721894"/>
            <a:ext cx="497246" cy="5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awuser\AppData\Local\Microsoft\Windows\Temporary Internet Files\Content.IE5\FOX39RHX\MC90032068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562600"/>
            <a:ext cx="1153874" cy="181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429000" y="2057400"/>
            <a:ext cx="2438400" cy="1752600"/>
          </a:xfrm>
          <a:prstGeom prst="rect">
            <a:avLst/>
          </a:prstGeom>
          <a:solidFill>
            <a:schemeClr val="hlink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962400" y="2819400"/>
            <a:ext cx="13700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ABC MFG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657600" y="4114800"/>
            <a:ext cx="3505200" cy="1524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609600" y="5943600"/>
            <a:ext cx="8534400" cy="2841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South   Road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8077200" y="381000"/>
            <a:ext cx="228600" cy="6477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30727" name="Rectangle 8"/>
          <p:cNvSpPr>
            <a:spLocks noChangeArrowheads="1"/>
          </p:cNvSpPr>
          <p:nvPr/>
        </p:nvSpPr>
        <p:spPr bwMode="auto">
          <a:xfrm>
            <a:off x="4572000" y="990600"/>
            <a:ext cx="1066800" cy="1066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30728" name="Rectangle 9"/>
          <p:cNvSpPr>
            <a:spLocks noChangeArrowheads="1"/>
          </p:cNvSpPr>
          <p:nvPr/>
        </p:nvSpPr>
        <p:spPr bwMode="auto">
          <a:xfrm>
            <a:off x="5638800" y="990600"/>
            <a:ext cx="2438400" cy="762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30729" name="Rectangle 10"/>
          <p:cNvSpPr>
            <a:spLocks noChangeArrowheads="1"/>
          </p:cNvSpPr>
          <p:nvPr/>
        </p:nvSpPr>
        <p:spPr bwMode="auto">
          <a:xfrm>
            <a:off x="4419600" y="3810000"/>
            <a:ext cx="457200" cy="304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30730" name="Rectangle 13"/>
          <p:cNvSpPr>
            <a:spLocks noChangeArrowheads="1"/>
          </p:cNvSpPr>
          <p:nvPr/>
        </p:nvSpPr>
        <p:spPr bwMode="auto">
          <a:xfrm>
            <a:off x="6477000" y="5638800"/>
            <a:ext cx="533400" cy="304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cxnSp>
        <p:nvCxnSpPr>
          <p:cNvPr id="30731" name="AutoShape 14"/>
          <p:cNvCxnSpPr>
            <a:cxnSpLocks noChangeShapeType="1"/>
            <a:stCxn id="30728" idx="3"/>
            <a:endCxn id="30728" idx="3"/>
          </p:cNvCxnSpPr>
          <p:nvPr/>
        </p:nvCxnSpPr>
        <p:spPr bwMode="auto">
          <a:xfrm>
            <a:off x="8077200" y="1371600"/>
            <a:ext cx="0" cy="0"/>
          </a:xfrm>
          <a:prstGeom prst="straightConnector1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30732" name="Rectangle 15"/>
          <p:cNvSpPr>
            <a:spLocks noChangeArrowheads="1"/>
          </p:cNvSpPr>
          <p:nvPr/>
        </p:nvSpPr>
        <p:spPr bwMode="auto">
          <a:xfrm>
            <a:off x="6019800" y="2438400"/>
            <a:ext cx="228600" cy="685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733" name="Rectangle 16"/>
          <p:cNvSpPr>
            <a:spLocks noChangeArrowheads="1"/>
          </p:cNvSpPr>
          <p:nvPr/>
        </p:nvSpPr>
        <p:spPr bwMode="auto">
          <a:xfrm>
            <a:off x="6019800" y="3124200"/>
            <a:ext cx="2057400" cy="152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30734" name="Text Box 17"/>
          <p:cNvSpPr txBox="1">
            <a:spLocks noChangeArrowheads="1"/>
          </p:cNvSpPr>
          <p:nvPr/>
        </p:nvSpPr>
        <p:spPr bwMode="auto">
          <a:xfrm>
            <a:off x="7162800" y="1219200"/>
            <a:ext cx="9175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3300"/>
                </a:solidFill>
              </a:rPr>
              <a:t>GATE 3</a:t>
            </a:r>
          </a:p>
        </p:txBody>
      </p:sp>
      <p:sp>
        <p:nvSpPr>
          <p:cNvPr id="30735" name="Text Box 19"/>
          <p:cNvSpPr txBox="1">
            <a:spLocks noChangeArrowheads="1"/>
          </p:cNvSpPr>
          <p:nvPr/>
        </p:nvSpPr>
        <p:spPr bwMode="auto">
          <a:xfrm>
            <a:off x="6172200" y="5257800"/>
            <a:ext cx="9175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3300"/>
                </a:solidFill>
              </a:rPr>
              <a:t>GATE 2</a:t>
            </a:r>
          </a:p>
        </p:txBody>
      </p:sp>
      <p:sp>
        <p:nvSpPr>
          <p:cNvPr id="30736" name="Text Box 20"/>
          <p:cNvSpPr txBox="1">
            <a:spLocks noChangeArrowheads="1"/>
          </p:cNvSpPr>
          <p:nvPr/>
        </p:nvSpPr>
        <p:spPr bwMode="auto">
          <a:xfrm>
            <a:off x="6781800" y="2667000"/>
            <a:ext cx="12763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3300"/>
                </a:solidFill>
              </a:rPr>
              <a:t>DRIVEWAY</a:t>
            </a:r>
          </a:p>
        </p:txBody>
      </p:sp>
      <p:sp>
        <p:nvSpPr>
          <p:cNvPr id="30737" name="Text Box 21"/>
          <p:cNvSpPr txBox="1">
            <a:spLocks noChangeArrowheads="1"/>
          </p:cNvSpPr>
          <p:nvPr/>
        </p:nvSpPr>
        <p:spPr bwMode="auto">
          <a:xfrm rot="-5400000">
            <a:off x="7724775" y="3476625"/>
            <a:ext cx="97948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East   Road</a:t>
            </a:r>
          </a:p>
        </p:txBody>
      </p:sp>
      <p:sp>
        <p:nvSpPr>
          <p:cNvPr id="30738" name="Text Box 22"/>
          <p:cNvSpPr txBox="1">
            <a:spLocks noChangeArrowheads="1"/>
          </p:cNvSpPr>
          <p:nvPr/>
        </p:nvSpPr>
        <p:spPr bwMode="auto">
          <a:xfrm>
            <a:off x="4572000" y="4648200"/>
            <a:ext cx="2000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</a:rPr>
              <a:t>South Parking Lot</a:t>
            </a:r>
          </a:p>
        </p:txBody>
      </p:sp>
      <p:sp>
        <p:nvSpPr>
          <p:cNvPr id="30739" name="Text Box 23"/>
          <p:cNvSpPr txBox="1">
            <a:spLocks noChangeArrowheads="1"/>
          </p:cNvSpPr>
          <p:nvPr/>
        </p:nvSpPr>
        <p:spPr bwMode="auto">
          <a:xfrm>
            <a:off x="4564063" y="1222375"/>
            <a:ext cx="11366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chemeClr val="bg2"/>
                </a:solidFill>
              </a:rPr>
              <a:t>Shipping </a:t>
            </a:r>
          </a:p>
          <a:p>
            <a:pPr algn="ctr"/>
            <a:r>
              <a:rPr lang="en-US" sz="1800" dirty="0">
                <a:solidFill>
                  <a:schemeClr val="bg2"/>
                </a:solidFill>
              </a:rPr>
              <a:t> Dock</a:t>
            </a:r>
          </a:p>
        </p:txBody>
      </p:sp>
      <p:sp>
        <p:nvSpPr>
          <p:cNvPr id="30740" name="Rectangle 24"/>
          <p:cNvSpPr>
            <a:spLocks noChangeArrowheads="1"/>
          </p:cNvSpPr>
          <p:nvPr/>
        </p:nvSpPr>
        <p:spPr bwMode="auto">
          <a:xfrm>
            <a:off x="3962400" y="5638800"/>
            <a:ext cx="457200" cy="304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30741" name="Text Box 25"/>
          <p:cNvSpPr txBox="1">
            <a:spLocks noChangeArrowheads="1"/>
          </p:cNvSpPr>
          <p:nvPr/>
        </p:nvSpPr>
        <p:spPr bwMode="auto">
          <a:xfrm>
            <a:off x="3810000" y="5257800"/>
            <a:ext cx="9175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3300"/>
                </a:solidFill>
              </a:rPr>
              <a:t>GATE 1</a:t>
            </a:r>
          </a:p>
        </p:txBody>
      </p:sp>
      <p:sp>
        <p:nvSpPr>
          <p:cNvPr id="30742" name="Rectangle 26"/>
          <p:cNvSpPr>
            <a:spLocks noChangeArrowheads="1"/>
          </p:cNvSpPr>
          <p:nvPr/>
        </p:nvSpPr>
        <p:spPr bwMode="auto">
          <a:xfrm>
            <a:off x="5867400" y="2895600"/>
            <a:ext cx="152400" cy="152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30743" name="Text Box 30"/>
          <p:cNvSpPr txBox="1">
            <a:spLocks noChangeArrowheads="1"/>
          </p:cNvSpPr>
          <p:nvPr/>
        </p:nvSpPr>
        <p:spPr bwMode="auto">
          <a:xfrm>
            <a:off x="246541" y="1219200"/>
            <a:ext cx="331533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25 Members Per Shift</a:t>
            </a:r>
          </a:p>
        </p:txBody>
      </p:sp>
      <p:sp>
        <p:nvSpPr>
          <p:cNvPr id="30744" name="Text Box 38"/>
          <p:cNvSpPr txBox="1">
            <a:spLocks noChangeArrowheads="1"/>
          </p:cNvSpPr>
          <p:nvPr/>
        </p:nvSpPr>
        <p:spPr bwMode="auto">
          <a:xfrm>
            <a:off x="2590800" y="5562600"/>
            <a:ext cx="12842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5 Pickets</a:t>
            </a:r>
          </a:p>
        </p:txBody>
      </p:sp>
      <p:sp>
        <p:nvSpPr>
          <p:cNvPr id="30745" name="Text Box 39"/>
          <p:cNvSpPr txBox="1">
            <a:spLocks noChangeArrowheads="1"/>
          </p:cNvSpPr>
          <p:nvPr/>
        </p:nvSpPr>
        <p:spPr bwMode="auto">
          <a:xfrm>
            <a:off x="7086600" y="5562600"/>
            <a:ext cx="12842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5 Pickets</a:t>
            </a:r>
          </a:p>
        </p:txBody>
      </p:sp>
      <p:sp>
        <p:nvSpPr>
          <p:cNvPr id="30746" name="Text Box 41"/>
          <p:cNvSpPr txBox="1">
            <a:spLocks noChangeArrowheads="1"/>
          </p:cNvSpPr>
          <p:nvPr/>
        </p:nvSpPr>
        <p:spPr bwMode="auto">
          <a:xfrm>
            <a:off x="7010400" y="3276600"/>
            <a:ext cx="12842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5 Pickets</a:t>
            </a:r>
          </a:p>
        </p:txBody>
      </p:sp>
      <p:sp>
        <p:nvSpPr>
          <p:cNvPr id="30747" name="Text Box 42"/>
          <p:cNvSpPr txBox="1">
            <a:spLocks noChangeArrowheads="1"/>
          </p:cNvSpPr>
          <p:nvPr/>
        </p:nvSpPr>
        <p:spPr bwMode="auto">
          <a:xfrm>
            <a:off x="7086600" y="1676400"/>
            <a:ext cx="16002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10 Pickets</a:t>
            </a:r>
          </a:p>
          <a:p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30748" name="Line 43"/>
          <p:cNvSpPr>
            <a:spLocks noChangeShapeType="1"/>
          </p:cNvSpPr>
          <p:nvPr/>
        </p:nvSpPr>
        <p:spPr bwMode="auto">
          <a:xfrm>
            <a:off x="3200400" y="1752600"/>
            <a:ext cx="0" cy="3657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0749" name="Line 44"/>
          <p:cNvSpPr>
            <a:spLocks noChangeShapeType="1"/>
          </p:cNvSpPr>
          <p:nvPr/>
        </p:nvSpPr>
        <p:spPr bwMode="auto">
          <a:xfrm>
            <a:off x="3200400" y="1752600"/>
            <a:ext cx="4191000" cy="3733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0750" name="Line 46"/>
          <p:cNvSpPr>
            <a:spLocks noChangeShapeType="1"/>
          </p:cNvSpPr>
          <p:nvPr/>
        </p:nvSpPr>
        <p:spPr bwMode="auto">
          <a:xfrm>
            <a:off x="3200400" y="1752600"/>
            <a:ext cx="3733800" cy="1676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0751" name="Line 47"/>
          <p:cNvSpPr>
            <a:spLocks noChangeShapeType="1"/>
          </p:cNvSpPr>
          <p:nvPr/>
        </p:nvSpPr>
        <p:spPr bwMode="auto">
          <a:xfrm>
            <a:off x="3200400" y="1752600"/>
            <a:ext cx="3810000" cy="152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0752" name="Text Box 48"/>
          <p:cNvSpPr txBox="1">
            <a:spLocks noChangeArrowheads="1"/>
          </p:cNvSpPr>
          <p:nvPr/>
        </p:nvSpPr>
        <p:spPr bwMode="auto">
          <a:xfrm>
            <a:off x="1019102" y="1981200"/>
            <a:ext cx="129554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4 Shifts</a:t>
            </a:r>
          </a:p>
        </p:txBody>
      </p:sp>
      <p:sp>
        <p:nvSpPr>
          <p:cNvPr id="30753" name="Text Box 49"/>
          <p:cNvSpPr txBox="1">
            <a:spLocks noChangeArrowheads="1"/>
          </p:cNvSpPr>
          <p:nvPr/>
        </p:nvSpPr>
        <p:spPr bwMode="auto">
          <a:xfrm>
            <a:off x="609600" y="2743200"/>
            <a:ext cx="24384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100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Members </a:t>
            </a: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Picketing a Day</a:t>
            </a:r>
          </a:p>
        </p:txBody>
      </p:sp>
      <p:sp>
        <p:nvSpPr>
          <p:cNvPr id="30754" name="Text Box 50"/>
          <p:cNvSpPr txBox="1">
            <a:spLocks noChangeArrowheads="1"/>
          </p:cNvSpPr>
          <p:nvPr/>
        </p:nvSpPr>
        <p:spPr bwMode="auto">
          <a:xfrm>
            <a:off x="306522" y="381000"/>
            <a:ext cx="479887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PICKET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ASSIGNMENTS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0755" name="Text Box 51"/>
          <p:cNvSpPr txBox="1">
            <a:spLocks noChangeArrowheads="1"/>
          </p:cNvSpPr>
          <p:nvPr/>
        </p:nvSpPr>
        <p:spPr bwMode="auto">
          <a:xfrm>
            <a:off x="457200" y="3962400"/>
            <a:ext cx="292119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 700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Members </a:t>
            </a: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Picketing a Week</a:t>
            </a:r>
          </a:p>
        </p:txBody>
      </p:sp>
      <p:sp>
        <p:nvSpPr>
          <p:cNvPr id="30756" name="Rectangle 52"/>
          <p:cNvSpPr>
            <a:spLocks noChangeArrowheads="1"/>
          </p:cNvSpPr>
          <p:nvPr/>
        </p:nvSpPr>
        <p:spPr bwMode="auto">
          <a:xfrm>
            <a:off x="8077200" y="5943600"/>
            <a:ext cx="228600" cy="304800"/>
          </a:xfrm>
          <a:prstGeom prst="rect">
            <a:avLst/>
          </a:prstGeom>
          <a:noFill/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438400" y="914400"/>
            <a:ext cx="4354075" cy="5516563"/>
          </a:xfrm>
          <a:noFill/>
          <a:ln w="28575" algn="ctr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838200" y="275077"/>
            <a:ext cx="76962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algn="ctr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SCHEDULE PICKET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ASSIGMENTS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Picture 2" descr="C:\Users\Public\Pictures\Sample Pictures\uaw black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">
            <a:off x="7120757" y="3280093"/>
            <a:ext cx="1014117" cy="96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awuser\AppData\Local\Microsoft\Windows\Temporary Internet Files\Content.IE5\FOX39RHX\MC90032068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868" y="3124200"/>
            <a:ext cx="172391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583284" y="5612991"/>
            <a:ext cx="2590799" cy="1104900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2770" name="Picture 69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76600" y="381000"/>
            <a:ext cx="4963895" cy="5867400"/>
          </a:xfrm>
          <a:noFill/>
          <a:ln algn="ctr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2771" name="Text Box 71"/>
          <p:cNvSpPr txBox="1">
            <a:spLocks noChangeArrowheads="1"/>
          </p:cNvSpPr>
          <p:nvPr/>
        </p:nvSpPr>
        <p:spPr bwMode="auto">
          <a:xfrm>
            <a:off x="246995" y="762000"/>
            <a:ext cx="2919714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STRIKE 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DUTY </a:t>
            </a:r>
          </a:p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HANDOUT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2" descr="C:\Users\uawuser\AppData\Local\Microsoft\Windows\Temporary Internet Files\Content.IE5\FOX39RHX\MC90032068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64" y="3048000"/>
            <a:ext cx="1952510" cy="289560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Public\Pictures\Sample Pictures\uaw black 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">
            <a:off x="1208155" y="3334564"/>
            <a:ext cx="751123" cy="75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Lo Top Admin Letter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1295400"/>
            <a:ext cx="7848600" cy="3944938"/>
          </a:xfrm>
          <a:ln w="28575">
            <a:solidFill>
              <a:schemeClr val="tx2">
                <a:lumMod val="90000"/>
                <a:lumOff val="1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0225" y="152400"/>
            <a:ext cx="3127375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September 20XX</a:t>
            </a:r>
          </a:p>
        </p:txBody>
      </p:sp>
      <p:graphicFrame>
        <p:nvGraphicFramePr>
          <p:cNvPr id="562255" name="Group 7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514525679"/>
              </p:ext>
            </p:extLst>
          </p:nvPr>
        </p:nvGraphicFramePr>
        <p:xfrm>
          <a:off x="152400" y="914400"/>
          <a:ext cx="8763000" cy="5638800"/>
        </p:xfrm>
        <a:graphic>
          <a:graphicData uri="http://schemas.openxmlformats.org/drawingml/2006/table">
            <a:tbl>
              <a:tblPr/>
              <a:tblGrid>
                <a:gridCol w="1143000"/>
                <a:gridCol w="1336675"/>
                <a:gridCol w="1330325"/>
                <a:gridCol w="1295400"/>
                <a:gridCol w="1219200"/>
                <a:gridCol w="1208088"/>
                <a:gridCol w="1230312"/>
              </a:tblGrid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Sunday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Monday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Tuesday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Wednesday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Thursday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Friday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Saturday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15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Day 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18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22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 Day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23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29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Day 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34877" name="Text Box 62"/>
          <p:cNvSpPr txBox="1">
            <a:spLocks noChangeArrowheads="1"/>
          </p:cNvSpPr>
          <p:nvPr/>
        </p:nvSpPr>
        <p:spPr bwMode="auto">
          <a:xfrm>
            <a:off x="2422525" y="2170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 dirty="0"/>
          </a:p>
        </p:txBody>
      </p:sp>
      <p:sp>
        <p:nvSpPr>
          <p:cNvPr id="34878" name="Text Box 63"/>
          <p:cNvSpPr txBox="1">
            <a:spLocks noChangeArrowheads="1"/>
          </p:cNvSpPr>
          <p:nvPr/>
        </p:nvSpPr>
        <p:spPr bwMode="auto">
          <a:xfrm>
            <a:off x="7696200" y="3429000"/>
            <a:ext cx="1152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u="sng" dirty="0">
                <a:solidFill>
                  <a:srgbClr val="FF3300"/>
                </a:solidFill>
              </a:rPr>
              <a:t>ON STRIKE</a:t>
            </a:r>
          </a:p>
        </p:txBody>
      </p:sp>
      <p:sp>
        <p:nvSpPr>
          <p:cNvPr id="34879" name="Text Box 64"/>
          <p:cNvSpPr txBox="1">
            <a:spLocks noChangeArrowheads="1"/>
          </p:cNvSpPr>
          <p:nvPr/>
        </p:nvSpPr>
        <p:spPr bwMode="auto">
          <a:xfrm>
            <a:off x="6422895" y="3549134"/>
            <a:ext cx="1195648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003300"/>
                </a:solidFill>
              </a:rPr>
              <a:t>Midnight</a:t>
            </a:r>
          </a:p>
          <a:p>
            <a:pPr algn="ctr"/>
            <a:r>
              <a:rPr lang="en-US" sz="1400" b="1" dirty="0">
                <a:solidFill>
                  <a:srgbClr val="003300"/>
                </a:solidFill>
              </a:rPr>
              <a:t>Contract </a:t>
            </a:r>
          </a:p>
          <a:p>
            <a:pPr algn="ctr"/>
            <a:r>
              <a:rPr lang="en-US" sz="1400" b="1" dirty="0">
                <a:solidFill>
                  <a:srgbClr val="003300"/>
                </a:solidFill>
              </a:rPr>
              <a:t>Termination</a:t>
            </a:r>
          </a:p>
        </p:txBody>
      </p:sp>
      <p:sp>
        <p:nvSpPr>
          <p:cNvPr id="34880" name="Text Box 65"/>
          <p:cNvSpPr txBox="1">
            <a:spLocks noChangeArrowheads="1"/>
          </p:cNvSpPr>
          <p:nvPr/>
        </p:nvSpPr>
        <p:spPr bwMode="auto">
          <a:xfrm>
            <a:off x="7641932" y="3668713"/>
            <a:ext cx="1176925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003300"/>
                </a:solidFill>
              </a:rPr>
              <a:t>12 Midnight</a:t>
            </a:r>
          </a:p>
          <a:p>
            <a:pPr algn="ctr"/>
            <a:r>
              <a:rPr lang="en-US" sz="1400" b="1" dirty="0">
                <a:solidFill>
                  <a:srgbClr val="003300"/>
                </a:solidFill>
              </a:rPr>
              <a:t>Picketing</a:t>
            </a:r>
          </a:p>
          <a:p>
            <a:pPr algn="ctr"/>
            <a:r>
              <a:rPr lang="en-US" sz="1400" b="1" dirty="0">
                <a:solidFill>
                  <a:srgbClr val="003300"/>
                </a:solidFill>
              </a:rPr>
              <a:t>Begins</a:t>
            </a:r>
          </a:p>
        </p:txBody>
      </p:sp>
      <p:sp>
        <p:nvSpPr>
          <p:cNvPr id="34881" name="Text Box 66"/>
          <p:cNvSpPr txBox="1">
            <a:spLocks noChangeArrowheads="1"/>
          </p:cNvSpPr>
          <p:nvPr/>
        </p:nvSpPr>
        <p:spPr bwMode="auto">
          <a:xfrm>
            <a:off x="2584775" y="4572000"/>
            <a:ext cx="137730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003300"/>
                </a:solidFill>
              </a:rPr>
              <a:t>   </a:t>
            </a:r>
            <a:r>
              <a:rPr lang="en-US" sz="1400" b="1" u="sng" dirty="0">
                <a:solidFill>
                  <a:srgbClr val="003300"/>
                </a:solidFill>
              </a:rPr>
              <a:t>Registration</a:t>
            </a:r>
          </a:p>
          <a:p>
            <a:pPr algn="ctr"/>
            <a:r>
              <a:rPr lang="en-US" sz="1400" b="1" dirty="0">
                <a:solidFill>
                  <a:srgbClr val="003300"/>
                </a:solidFill>
              </a:rPr>
              <a:t>A-F : 9 – noon</a:t>
            </a:r>
          </a:p>
          <a:p>
            <a:pPr algn="ctr"/>
            <a:r>
              <a:rPr lang="en-US" sz="1400" b="1" dirty="0">
                <a:solidFill>
                  <a:srgbClr val="003300"/>
                </a:solidFill>
              </a:rPr>
              <a:t>G-L :1 - 4pm</a:t>
            </a:r>
          </a:p>
        </p:txBody>
      </p:sp>
      <p:sp>
        <p:nvSpPr>
          <p:cNvPr id="34882" name="Text Box 67"/>
          <p:cNvSpPr txBox="1">
            <a:spLocks noChangeArrowheads="1"/>
          </p:cNvSpPr>
          <p:nvPr/>
        </p:nvSpPr>
        <p:spPr bwMode="auto">
          <a:xfrm>
            <a:off x="3937139" y="4572000"/>
            <a:ext cx="1415772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003300"/>
                </a:solidFill>
              </a:rPr>
              <a:t>   </a:t>
            </a:r>
            <a:r>
              <a:rPr lang="en-US" sz="1400" b="1" u="sng" dirty="0">
                <a:solidFill>
                  <a:srgbClr val="003300"/>
                </a:solidFill>
              </a:rPr>
              <a:t>Registration</a:t>
            </a:r>
          </a:p>
          <a:p>
            <a:pPr algn="ctr"/>
            <a:r>
              <a:rPr lang="en-US" sz="1400" b="1" dirty="0">
                <a:solidFill>
                  <a:srgbClr val="003300"/>
                </a:solidFill>
              </a:rPr>
              <a:t>M-R : 9 – noon</a:t>
            </a:r>
          </a:p>
          <a:p>
            <a:pPr algn="ctr"/>
            <a:r>
              <a:rPr lang="en-US" sz="1400" b="1" dirty="0">
                <a:solidFill>
                  <a:srgbClr val="003300"/>
                </a:solidFill>
              </a:rPr>
              <a:t>S-Z : 1 - 4pm</a:t>
            </a:r>
          </a:p>
        </p:txBody>
      </p:sp>
      <p:sp>
        <p:nvSpPr>
          <p:cNvPr id="34883" name="Text Box 68"/>
          <p:cNvSpPr txBox="1">
            <a:spLocks noChangeArrowheads="1"/>
          </p:cNvSpPr>
          <p:nvPr/>
        </p:nvSpPr>
        <p:spPr bwMode="auto">
          <a:xfrm>
            <a:off x="2449129" y="5257800"/>
            <a:ext cx="302589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FF3300"/>
                </a:solidFill>
              </a:rPr>
              <a:t>Members must bring in COBRA papers</a:t>
            </a:r>
          </a:p>
        </p:txBody>
      </p:sp>
      <p:sp>
        <p:nvSpPr>
          <p:cNvPr id="34884" name="Text Box 69"/>
          <p:cNvSpPr txBox="1">
            <a:spLocks noChangeArrowheads="1"/>
          </p:cNvSpPr>
          <p:nvPr/>
        </p:nvSpPr>
        <p:spPr bwMode="auto">
          <a:xfrm>
            <a:off x="5486400" y="4724400"/>
            <a:ext cx="219778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3300"/>
                </a:solidFill>
              </a:rPr>
              <a:t>Enrollment forms sent</a:t>
            </a:r>
          </a:p>
          <a:p>
            <a:r>
              <a:rPr lang="en-US" sz="1400" b="1" dirty="0">
                <a:solidFill>
                  <a:srgbClr val="003300"/>
                </a:solidFill>
              </a:rPr>
              <a:t>overnight to AmeraPlan</a:t>
            </a:r>
          </a:p>
        </p:txBody>
      </p:sp>
      <p:sp>
        <p:nvSpPr>
          <p:cNvPr id="34885" name="Text Box 71"/>
          <p:cNvSpPr txBox="1">
            <a:spLocks noChangeArrowheads="1"/>
          </p:cNvSpPr>
          <p:nvPr/>
        </p:nvSpPr>
        <p:spPr bwMode="auto">
          <a:xfrm>
            <a:off x="3942938" y="3484047"/>
            <a:ext cx="293323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03300"/>
                </a:solidFill>
              </a:rPr>
              <a:t>Post Picket Assignments</a:t>
            </a:r>
          </a:p>
        </p:txBody>
      </p:sp>
      <p:sp>
        <p:nvSpPr>
          <p:cNvPr id="34886" name="Text Box 72"/>
          <p:cNvSpPr txBox="1">
            <a:spLocks noChangeArrowheads="1"/>
          </p:cNvSpPr>
          <p:nvPr/>
        </p:nvSpPr>
        <p:spPr bwMode="auto">
          <a:xfrm>
            <a:off x="3861026" y="3733800"/>
            <a:ext cx="271099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003300"/>
                </a:solidFill>
              </a:rPr>
              <a:t>Assemble Picket Signs</a:t>
            </a:r>
          </a:p>
        </p:txBody>
      </p:sp>
      <p:sp>
        <p:nvSpPr>
          <p:cNvPr id="34887" name="Text Box 74"/>
          <p:cNvSpPr txBox="1">
            <a:spLocks noChangeArrowheads="1"/>
          </p:cNvSpPr>
          <p:nvPr/>
        </p:nvSpPr>
        <p:spPr bwMode="auto">
          <a:xfrm>
            <a:off x="2895600" y="4038600"/>
            <a:ext cx="398057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03300"/>
                </a:solidFill>
              </a:rPr>
              <a:t>Handout “Strike Duty Instructions</a:t>
            </a:r>
            <a:r>
              <a:rPr lang="en-US" sz="1800" dirty="0">
                <a:solidFill>
                  <a:srgbClr val="003300"/>
                </a:solidFill>
              </a:rPr>
              <a:t>”</a:t>
            </a:r>
          </a:p>
        </p:txBody>
      </p:sp>
      <p:sp>
        <p:nvSpPr>
          <p:cNvPr id="34888" name="Text Box 75"/>
          <p:cNvSpPr txBox="1">
            <a:spLocks noChangeArrowheads="1"/>
          </p:cNvSpPr>
          <p:nvPr/>
        </p:nvSpPr>
        <p:spPr bwMode="auto">
          <a:xfrm>
            <a:off x="3565525" y="5802313"/>
            <a:ext cx="184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 dirty="0"/>
          </a:p>
        </p:txBody>
      </p:sp>
      <p:sp>
        <p:nvSpPr>
          <p:cNvPr id="34889" name="Text Box 76"/>
          <p:cNvSpPr txBox="1">
            <a:spLocks noChangeArrowheads="1"/>
          </p:cNvSpPr>
          <p:nvPr/>
        </p:nvSpPr>
        <p:spPr bwMode="auto">
          <a:xfrm>
            <a:off x="1245478" y="4724400"/>
            <a:ext cx="142699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003300"/>
                </a:solidFill>
              </a:rPr>
              <a:t>Set up hall for </a:t>
            </a:r>
          </a:p>
          <a:p>
            <a:pPr algn="ctr"/>
            <a:r>
              <a:rPr lang="en-US" sz="1400" b="1" dirty="0">
                <a:solidFill>
                  <a:srgbClr val="003300"/>
                </a:solidFill>
              </a:rPr>
              <a:t>registration</a:t>
            </a:r>
          </a:p>
        </p:txBody>
      </p:sp>
      <p:sp>
        <p:nvSpPr>
          <p:cNvPr id="34890" name="Text Box 77"/>
          <p:cNvSpPr txBox="1">
            <a:spLocks noChangeArrowheads="1"/>
          </p:cNvSpPr>
          <p:nvPr/>
        </p:nvSpPr>
        <p:spPr bwMode="auto">
          <a:xfrm>
            <a:off x="7673070" y="4724400"/>
            <a:ext cx="130356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003300"/>
                </a:solidFill>
              </a:rPr>
              <a:t>Eligible</a:t>
            </a:r>
          </a:p>
          <a:p>
            <a:pPr algn="ctr"/>
            <a:r>
              <a:rPr lang="en-US" sz="1600" b="1" dirty="0">
                <a:solidFill>
                  <a:srgbClr val="003300"/>
                </a:solidFill>
              </a:rPr>
              <a:t>for benefits</a:t>
            </a:r>
          </a:p>
        </p:txBody>
      </p:sp>
      <p:sp>
        <p:nvSpPr>
          <p:cNvPr id="34891" name="Text Box 78"/>
          <p:cNvSpPr txBox="1">
            <a:spLocks noChangeArrowheads="1"/>
          </p:cNvSpPr>
          <p:nvPr/>
        </p:nvSpPr>
        <p:spPr bwMode="auto">
          <a:xfrm>
            <a:off x="7684786" y="5715000"/>
            <a:ext cx="1178529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003300"/>
                </a:solidFill>
              </a:rPr>
              <a:t>Assistance </a:t>
            </a:r>
          </a:p>
          <a:p>
            <a:pPr algn="ctr"/>
            <a:r>
              <a:rPr lang="en-US" sz="1400" b="1" dirty="0">
                <a:solidFill>
                  <a:srgbClr val="003300"/>
                </a:solidFill>
              </a:rPr>
              <a:t>made </a:t>
            </a:r>
          </a:p>
          <a:p>
            <a:pPr algn="ctr"/>
            <a:r>
              <a:rPr lang="en-US" sz="1400" b="1" dirty="0">
                <a:solidFill>
                  <a:srgbClr val="003300"/>
                </a:solidFill>
              </a:rPr>
              <a:t>available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B8CF28-70CD-47D9-AB0C-0BBE70590CFC}" type="datetime1">
              <a:rPr lang="en-US" smtClean="0"/>
              <a:t>3/5/2015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974B9-D792-41B9-8E70-859DB18053B0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2514600" y="457199"/>
            <a:ext cx="3917960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/>
              <a:t>STRIKE SIGNS</a:t>
            </a:r>
          </a:p>
        </p:txBody>
      </p:sp>
      <p:graphicFrame>
        <p:nvGraphicFramePr>
          <p:cNvPr id="2050" name="Object 8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845165277"/>
              </p:ext>
            </p:extLst>
          </p:nvPr>
        </p:nvGraphicFramePr>
        <p:xfrm>
          <a:off x="228600" y="1371600"/>
          <a:ext cx="5948363" cy="438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2" name="Worksheet" r:id="rId5" imgW="8267700" imgH="6096000" progId="Excel.Sheet.8">
                  <p:embed/>
                </p:oleObj>
              </mc:Choice>
              <mc:Fallback>
                <p:oleObj name="Worksheet" r:id="rId5" imgW="8267700" imgH="6096000" progId="Excel.Sheet.8">
                  <p:embed/>
                  <p:pic>
                    <p:nvPicPr>
                      <p:cNvPr id="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71600"/>
                        <a:ext cx="5948363" cy="438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10"/>
          <p:cNvSpPr txBox="1">
            <a:spLocks noChangeArrowheads="1"/>
          </p:cNvSpPr>
          <p:nvPr/>
        </p:nvSpPr>
        <p:spPr bwMode="auto">
          <a:xfrm>
            <a:off x="3514133" y="1828800"/>
            <a:ext cx="5490606" cy="28315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3000" b="1" dirty="0"/>
              <a:t>International </a:t>
            </a:r>
            <a:r>
              <a:rPr lang="en-US" sz="3000" b="1" dirty="0" smtClean="0"/>
              <a:t>Representative</a:t>
            </a:r>
            <a:endParaRPr lang="en-US" sz="3000" b="1" dirty="0"/>
          </a:p>
          <a:p>
            <a:r>
              <a:rPr lang="en-US" sz="3000" b="1" dirty="0"/>
              <a:t>  will order strike signs</a:t>
            </a:r>
          </a:p>
          <a:p>
            <a:pPr>
              <a:buFontTx/>
              <a:buChar char="•"/>
            </a:pPr>
            <a:endParaRPr lang="en-US" sz="1400" b="1" dirty="0"/>
          </a:p>
          <a:p>
            <a:pPr>
              <a:buFontTx/>
              <a:buChar char="•"/>
            </a:pPr>
            <a:r>
              <a:rPr lang="en-US" sz="3000" b="1" dirty="0"/>
              <a:t>100 Signs per box</a:t>
            </a:r>
          </a:p>
          <a:p>
            <a:pPr>
              <a:buFontTx/>
              <a:buChar char="•"/>
            </a:pPr>
            <a:endParaRPr lang="en-US" sz="1400" b="1" dirty="0"/>
          </a:p>
          <a:p>
            <a:pPr>
              <a:buFontTx/>
              <a:buChar char="•"/>
            </a:pPr>
            <a:r>
              <a:rPr lang="en-US" sz="3000" b="1" dirty="0"/>
              <a:t>Sticks are NOT provided</a:t>
            </a:r>
          </a:p>
          <a:p>
            <a:endParaRPr lang="en-US" sz="3000" b="1" dirty="0"/>
          </a:p>
        </p:txBody>
      </p:sp>
      <p:pic>
        <p:nvPicPr>
          <p:cNvPr id="5" name="Picture 2" descr="C:\Users\Public\Pictures\Sample Pictures\uaw black 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">
            <a:off x="6445078" y="4691332"/>
            <a:ext cx="1807714" cy="182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 bwMode="auto">
          <a:xfrm rot="-5400000">
            <a:off x="2707799" y="710493"/>
            <a:ext cx="3657600" cy="6351414"/>
          </a:xfrm>
          <a:noFill/>
          <a:ln w="38100" algn="ctr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35843" name="Text Box 7"/>
          <p:cNvSpPr txBox="1">
            <a:spLocks noChangeArrowheads="1"/>
          </p:cNvSpPr>
          <p:nvPr/>
        </p:nvSpPr>
        <p:spPr bwMode="auto">
          <a:xfrm>
            <a:off x="438362" y="304800"/>
            <a:ext cx="8196475" cy="123110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rgbClr val="FF3300"/>
                </a:solidFill>
              </a:rPr>
              <a:t>ON STRIKE</a:t>
            </a:r>
            <a:r>
              <a:rPr lang="en-US" sz="4000" dirty="0">
                <a:solidFill>
                  <a:srgbClr val="FF3300"/>
                </a:solidFill>
              </a:rPr>
              <a:t>!</a:t>
            </a:r>
          </a:p>
          <a:p>
            <a:pPr algn="ctr"/>
            <a:r>
              <a:rPr lang="en-US" sz="3000" dirty="0"/>
              <a:t>PICKET ASSIGNMENTS AT START OF STRIKE</a:t>
            </a:r>
          </a:p>
        </p:txBody>
      </p:sp>
      <p:pic>
        <p:nvPicPr>
          <p:cNvPr id="4" name="Picture 2" descr="C:\Users\uawuser\AppData\Local\Microsoft\Windows\Temporary Internet Files\Content.IE5\FOX39RHX\MC90032068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8" y="3713603"/>
            <a:ext cx="1952510" cy="289560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Public\Pictures\Sample Pictures\uaw black 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">
            <a:off x="927400" y="3975277"/>
            <a:ext cx="751123" cy="75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September 20XX</a:t>
            </a:r>
          </a:p>
        </p:txBody>
      </p:sp>
      <p:graphicFrame>
        <p:nvGraphicFramePr>
          <p:cNvPr id="555011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78350593"/>
              </p:ext>
            </p:extLst>
          </p:nvPr>
        </p:nvGraphicFramePr>
        <p:xfrm>
          <a:off x="152400" y="914400"/>
          <a:ext cx="8763000" cy="5638800"/>
        </p:xfrm>
        <a:graphic>
          <a:graphicData uri="http://schemas.openxmlformats.org/drawingml/2006/table">
            <a:tbl>
              <a:tblPr/>
              <a:tblGrid>
                <a:gridCol w="1143000"/>
                <a:gridCol w="1336675"/>
                <a:gridCol w="1330325"/>
                <a:gridCol w="1295400"/>
                <a:gridCol w="1246188"/>
                <a:gridCol w="1181100"/>
                <a:gridCol w="1230312"/>
              </a:tblGrid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Sunday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Monday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Tuesday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Wednesday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Thursday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Friday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Saturday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15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Day 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18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22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Day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23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29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Day 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36925" name="Text Box 62"/>
          <p:cNvSpPr txBox="1">
            <a:spLocks noChangeArrowheads="1"/>
          </p:cNvSpPr>
          <p:nvPr/>
        </p:nvSpPr>
        <p:spPr bwMode="auto">
          <a:xfrm>
            <a:off x="2422525" y="2170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 dirty="0"/>
          </a:p>
        </p:txBody>
      </p:sp>
      <p:sp>
        <p:nvSpPr>
          <p:cNvPr id="36926" name="Text Box 63"/>
          <p:cNvSpPr txBox="1">
            <a:spLocks noChangeArrowheads="1"/>
          </p:cNvSpPr>
          <p:nvPr/>
        </p:nvSpPr>
        <p:spPr bwMode="auto">
          <a:xfrm>
            <a:off x="7767708" y="3647768"/>
            <a:ext cx="1152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u="sng" dirty="0">
                <a:solidFill>
                  <a:srgbClr val="FF3300"/>
                </a:solidFill>
              </a:rPr>
              <a:t>ON STRIKE</a:t>
            </a:r>
          </a:p>
        </p:txBody>
      </p:sp>
      <p:sp>
        <p:nvSpPr>
          <p:cNvPr id="36927" name="Text Box 66"/>
          <p:cNvSpPr txBox="1">
            <a:spLocks noChangeArrowheads="1"/>
          </p:cNvSpPr>
          <p:nvPr/>
        </p:nvSpPr>
        <p:spPr bwMode="auto">
          <a:xfrm>
            <a:off x="2584775" y="4572000"/>
            <a:ext cx="137730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003300"/>
                </a:solidFill>
              </a:rPr>
              <a:t>   </a:t>
            </a:r>
            <a:r>
              <a:rPr lang="en-US" sz="1400" b="1" u="sng" dirty="0">
                <a:solidFill>
                  <a:srgbClr val="003300"/>
                </a:solidFill>
              </a:rPr>
              <a:t>Registration</a:t>
            </a:r>
          </a:p>
          <a:p>
            <a:pPr algn="ctr"/>
            <a:r>
              <a:rPr lang="en-US" sz="1400" b="1" dirty="0">
                <a:solidFill>
                  <a:srgbClr val="003300"/>
                </a:solidFill>
              </a:rPr>
              <a:t>A-F : 9 – noon</a:t>
            </a:r>
          </a:p>
          <a:p>
            <a:pPr algn="ctr"/>
            <a:r>
              <a:rPr lang="en-US" sz="1400" b="1" dirty="0">
                <a:solidFill>
                  <a:srgbClr val="003300"/>
                </a:solidFill>
              </a:rPr>
              <a:t>G-L : 1 - 4pm</a:t>
            </a:r>
          </a:p>
        </p:txBody>
      </p:sp>
      <p:sp>
        <p:nvSpPr>
          <p:cNvPr id="36928" name="Text Box 67"/>
          <p:cNvSpPr txBox="1">
            <a:spLocks noChangeArrowheads="1"/>
          </p:cNvSpPr>
          <p:nvPr/>
        </p:nvSpPr>
        <p:spPr bwMode="auto">
          <a:xfrm>
            <a:off x="3937139" y="4572000"/>
            <a:ext cx="1415772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003300"/>
                </a:solidFill>
              </a:rPr>
              <a:t>   </a:t>
            </a:r>
            <a:r>
              <a:rPr lang="en-US" sz="1400" b="1" u="sng" dirty="0">
                <a:solidFill>
                  <a:srgbClr val="003300"/>
                </a:solidFill>
              </a:rPr>
              <a:t>Registration</a:t>
            </a:r>
          </a:p>
          <a:p>
            <a:pPr algn="ctr"/>
            <a:r>
              <a:rPr lang="en-US" sz="1400" b="1" dirty="0">
                <a:solidFill>
                  <a:srgbClr val="003300"/>
                </a:solidFill>
              </a:rPr>
              <a:t>M-R : 9 – noon</a:t>
            </a:r>
          </a:p>
          <a:p>
            <a:pPr algn="ctr"/>
            <a:r>
              <a:rPr lang="en-US" sz="1400" b="1" dirty="0">
                <a:solidFill>
                  <a:srgbClr val="003300"/>
                </a:solidFill>
              </a:rPr>
              <a:t>S-Z :1 - 4pm</a:t>
            </a:r>
          </a:p>
        </p:txBody>
      </p:sp>
      <p:sp>
        <p:nvSpPr>
          <p:cNvPr id="36929" name="Text Box 69"/>
          <p:cNvSpPr txBox="1">
            <a:spLocks noChangeArrowheads="1"/>
          </p:cNvSpPr>
          <p:nvPr/>
        </p:nvSpPr>
        <p:spPr bwMode="auto">
          <a:xfrm>
            <a:off x="2412148" y="5257800"/>
            <a:ext cx="302589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FF3300"/>
                </a:solidFill>
              </a:rPr>
              <a:t>Members must bring in COBRA papers</a:t>
            </a:r>
          </a:p>
        </p:txBody>
      </p:sp>
      <p:sp>
        <p:nvSpPr>
          <p:cNvPr id="36930" name="Text Box 70"/>
          <p:cNvSpPr txBox="1">
            <a:spLocks noChangeArrowheads="1"/>
          </p:cNvSpPr>
          <p:nvPr/>
        </p:nvSpPr>
        <p:spPr bwMode="auto">
          <a:xfrm>
            <a:off x="5486400" y="4724400"/>
            <a:ext cx="219778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3300"/>
                </a:solidFill>
              </a:rPr>
              <a:t>Enrollment forms sent</a:t>
            </a:r>
          </a:p>
          <a:p>
            <a:r>
              <a:rPr lang="en-US" sz="1400" b="1" dirty="0">
                <a:solidFill>
                  <a:srgbClr val="003300"/>
                </a:solidFill>
              </a:rPr>
              <a:t>overnight to AmeraPlan</a:t>
            </a:r>
          </a:p>
        </p:txBody>
      </p:sp>
      <p:sp>
        <p:nvSpPr>
          <p:cNvPr id="36931" name="Text Box 76"/>
          <p:cNvSpPr txBox="1">
            <a:spLocks noChangeArrowheads="1"/>
          </p:cNvSpPr>
          <p:nvPr/>
        </p:nvSpPr>
        <p:spPr bwMode="auto">
          <a:xfrm>
            <a:off x="3565525" y="5802313"/>
            <a:ext cx="184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 dirty="0"/>
          </a:p>
        </p:txBody>
      </p:sp>
      <p:sp>
        <p:nvSpPr>
          <p:cNvPr id="36932" name="Text Box 77"/>
          <p:cNvSpPr txBox="1">
            <a:spLocks noChangeArrowheads="1"/>
          </p:cNvSpPr>
          <p:nvPr/>
        </p:nvSpPr>
        <p:spPr bwMode="auto">
          <a:xfrm>
            <a:off x="1245478" y="4724400"/>
            <a:ext cx="142699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003300"/>
                </a:solidFill>
              </a:rPr>
              <a:t>Set up hall for </a:t>
            </a:r>
          </a:p>
          <a:p>
            <a:pPr algn="ctr"/>
            <a:r>
              <a:rPr lang="en-US" sz="1400" b="1" dirty="0">
                <a:solidFill>
                  <a:srgbClr val="003300"/>
                </a:solidFill>
              </a:rPr>
              <a:t>registration</a:t>
            </a:r>
          </a:p>
        </p:txBody>
      </p:sp>
      <p:sp>
        <p:nvSpPr>
          <p:cNvPr id="36933" name="Text Box 79"/>
          <p:cNvSpPr txBox="1">
            <a:spLocks noChangeArrowheads="1"/>
          </p:cNvSpPr>
          <p:nvPr/>
        </p:nvSpPr>
        <p:spPr bwMode="auto">
          <a:xfrm>
            <a:off x="7729236" y="5715000"/>
            <a:ext cx="1178529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003300"/>
                </a:solidFill>
              </a:rPr>
              <a:t>Assistance </a:t>
            </a:r>
          </a:p>
          <a:p>
            <a:pPr algn="ctr"/>
            <a:r>
              <a:rPr lang="en-US" sz="1400" b="1" dirty="0">
                <a:solidFill>
                  <a:srgbClr val="003300"/>
                </a:solidFill>
              </a:rPr>
              <a:t>made </a:t>
            </a:r>
          </a:p>
          <a:p>
            <a:pPr algn="ctr"/>
            <a:r>
              <a:rPr lang="en-US" sz="1400" b="1" dirty="0">
                <a:solidFill>
                  <a:srgbClr val="003300"/>
                </a:solidFill>
              </a:rPr>
              <a:t>available</a:t>
            </a:r>
          </a:p>
        </p:txBody>
      </p:sp>
      <p:sp>
        <p:nvSpPr>
          <p:cNvPr id="36934" name="Text Box 80"/>
          <p:cNvSpPr txBox="1">
            <a:spLocks noChangeArrowheads="1"/>
          </p:cNvSpPr>
          <p:nvPr/>
        </p:nvSpPr>
        <p:spPr bwMode="auto">
          <a:xfrm>
            <a:off x="7673070" y="4724400"/>
            <a:ext cx="130356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003300"/>
                </a:solidFill>
              </a:rPr>
              <a:t>Eligible</a:t>
            </a:r>
          </a:p>
          <a:p>
            <a:pPr algn="ctr"/>
            <a:r>
              <a:rPr lang="en-US" sz="1600" b="1" dirty="0">
                <a:solidFill>
                  <a:srgbClr val="003300"/>
                </a:solidFill>
              </a:rPr>
              <a:t>for benefits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F1B0BE-B67B-4FB5-8473-3D8DD4FFD1B5}" type="datetime1">
              <a:rPr lang="en-US" smtClean="0"/>
              <a:t>3/5/2015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974B9-D792-41B9-8E70-859DB18053B0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ChangeArrowheads="1"/>
          </p:cNvSpPr>
          <p:nvPr/>
        </p:nvSpPr>
        <p:spPr bwMode="auto">
          <a:xfrm>
            <a:off x="685800" y="533400"/>
            <a:ext cx="8229600" cy="5867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37891" name="Rectangle 7"/>
          <p:cNvSpPr>
            <a:spLocks noChangeArrowheads="1"/>
          </p:cNvSpPr>
          <p:nvPr/>
        </p:nvSpPr>
        <p:spPr bwMode="auto">
          <a:xfrm>
            <a:off x="685800" y="533400"/>
            <a:ext cx="2971800" cy="3048000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7892" name="Rectangle 8"/>
          <p:cNvSpPr>
            <a:spLocks noChangeArrowheads="1"/>
          </p:cNvSpPr>
          <p:nvPr/>
        </p:nvSpPr>
        <p:spPr bwMode="auto">
          <a:xfrm>
            <a:off x="1295400" y="6324600"/>
            <a:ext cx="1905000" cy="76200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7893" name="Rectangle 9"/>
          <p:cNvSpPr>
            <a:spLocks noChangeArrowheads="1"/>
          </p:cNvSpPr>
          <p:nvPr/>
        </p:nvSpPr>
        <p:spPr bwMode="auto">
          <a:xfrm>
            <a:off x="6858000" y="6324600"/>
            <a:ext cx="1066800" cy="76200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7894" name="Rectangle 10"/>
          <p:cNvSpPr>
            <a:spLocks noChangeArrowheads="1"/>
          </p:cNvSpPr>
          <p:nvPr/>
        </p:nvSpPr>
        <p:spPr bwMode="auto">
          <a:xfrm>
            <a:off x="4191000" y="533400"/>
            <a:ext cx="914400" cy="76200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7895" name="Rectangle 13"/>
          <p:cNvSpPr>
            <a:spLocks noChangeArrowheads="1"/>
          </p:cNvSpPr>
          <p:nvPr/>
        </p:nvSpPr>
        <p:spPr bwMode="auto">
          <a:xfrm>
            <a:off x="5791200" y="1219200"/>
            <a:ext cx="533400" cy="76200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37896" name="Rectangle 14"/>
          <p:cNvSpPr>
            <a:spLocks noChangeArrowheads="1"/>
          </p:cNvSpPr>
          <p:nvPr/>
        </p:nvSpPr>
        <p:spPr bwMode="auto">
          <a:xfrm>
            <a:off x="3810000" y="4495800"/>
            <a:ext cx="76200" cy="457200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37897" name="Rectangle 15"/>
          <p:cNvSpPr>
            <a:spLocks noChangeArrowheads="1"/>
          </p:cNvSpPr>
          <p:nvPr/>
        </p:nvSpPr>
        <p:spPr bwMode="auto">
          <a:xfrm>
            <a:off x="3810000" y="4953000"/>
            <a:ext cx="76200" cy="457200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37898" name="Rectangle 16"/>
          <p:cNvSpPr>
            <a:spLocks noChangeArrowheads="1"/>
          </p:cNvSpPr>
          <p:nvPr/>
        </p:nvSpPr>
        <p:spPr bwMode="auto">
          <a:xfrm>
            <a:off x="7924800" y="1676400"/>
            <a:ext cx="76200" cy="457200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37899" name="Rectangle 17"/>
          <p:cNvSpPr>
            <a:spLocks noChangeArrowheads="1"/>
          </p:cNvSpPr>
          <p:nvPr/>
        </p:nvSpPr>
        <p:spPr bwMode="auto">
          <a:xfrm>
            <a:off x="7924800" y="3962400"/>
            <a:ext cx="76200" cy="457200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37900" name="Rectangle 18"/>
          <p:cNvSpPr>
            <a:spLocks noChangeArrowheads="1"/>
          </p:cNvSpPr>
          <p:nvPr/>
        </p:nvSpPr>
        <p:spPr bwMode="auto">
          <a:xfrm>
            <a:off x="7924800" y="3505200"/>
            <a:ext cx="76200" cy="457200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37901" name="Rectangle 19"/>
          <p:cNvSpPr>
            <a:spLocks noChangeArrowheads="1"/>
          </p:cNvSpPr>
          <p:nvPr/>
        </p:nvSpPr>
        <p:spPr bwMode="auto">
          <a:xfrm>
            <a:off x="7924800" y="3048000"/>
            <a:ext cx="76200" cy="457200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37902" name="Rectangle 20"/>
          <p:cNvSpPr>
            <a:spLocks noChangeArrowheads="1"/>
          </p:cNvSpPr>
          <p:nvPr/>
        </p:nvSpPr>
        <p:spPr bwMode="auto">
          <a:xfrm>
            <a:off x="7924800" y="2590800"/>
            <a:ext cx="76200" cy="457200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37903" name="Rectangle 21"/>
          <p:cNvSpPr>
            <a:spLocks noChangeArrowheads="1"/>
          </p:cNvSpPr>
          <p:nvPr/>
        </p:nvSpPr>
        <p:spPr bwMode="auto">
          <a:xfrm>
            <a:off x="7924800" y="2133600"/>
            <a:ext cx="76200" cy="457200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37904" name="Rectangle 22"/>
          <p:cNvSpPr>
            <a:spLocks noChangeArrowheads="1"/>
          </p:cNvSpPr>
          <p:nvPr/>
        </p:nvSpPr>
        <p:spPr bwMode="auto">
          <a:xfrm>
            <a:off x="6324600" y="1219200"/>
            <a:ext cx="533400" cy="76200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37905" name="Text Box 24"/>
          <p:cNvSpPr txBox="1">
            <a:spLocks noChangeArrowheads="1"/>
          </p:cNvSpPr>
          <p:nvPr/>
        </p:nvSpPr>
        <p:spPr bwMode="auto">
          <a:xfrm>
            <a:off x="1295400" y="2662535"/>
            <a:ext cx="1562100" cy="461665"/>
          </a:xfrm>
          <a:prstGeom prst="rect">
            <a:avLst/>
          </a:prstGeom>
          <a:noFill/>
          <a:ln w="9525" algn="ctr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Offices</a:t>
            </a:r>
          </a:p>
        </p:txBody>
      </p:sp>
      <p:sp>
        <p:nvSpPr>
          <p:cNvPr id="37906" name="Text Box 25"/>
          <p:cNvSpPr txBox="1">
            <a:spLocks noChangeArrowheads="1"/>
          </p:cNvSpPr>
          <p:nvPr/>
        </p:nvSpPr>
        <p:spPr bwMode="auto">
          <a:xfrm>
            <a:off x="990600" y="752619"/>
            <a:ext cx="2413713" cy="461665"/>
          </a:xfrm>
          <a:prstGeom prst="rect">
            <a:avLst/>
          </a:prstGeom>
          <a:noFill/>
          <a:ln w="9525" algn="ctr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Strike Kitchen</a:t>
            </a:r>
          </a:p>
        </p:txBody>
      </p:sp>
      <p:sp>
        <p:nvSpPr>
          <p:cNvPr id="37907" name="Text Box 26"/>
          <p:cNvSpPr txBox="1">
            <a:spLocks noChangeArrowheads="1"/>
          </p:cNvSpPr>
          <p:nvPr/>
        </p:nvSpPr>
        <p:spPr bwMode="auto">
          <a:xfrm>
            <a:off x="3962400" y="4648200"/>
            <a:ext cx="18415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FF3300"/>
                </a:solidFill>
              </a:rPr>
              <a:t>Registration </a:t>
            </a:r>
          </a:p>
          <a:p>
            <a:pPr algn="ctr"/>
            <a:r>
              <a:rPr lang="en-US" sz="2000" dirty="0">
                <a:solidFill>
                  <a:srgbClr val="FF3300"/>
                </a:solidFill>
              </a:rPr>
              <a:t>Desk ~ Sign In</a:t>
            </a:r>
          </a:p>
        </p:txBody>
      </p:sp>
      <p:sp>
        <p:nvSpPr>
          <p:cNvPr id="37908" name="Text Box 27"/>
          <p:cNvSpPr txBox="1">
            <a:spLocks noChangeArrowheads="1"/>
          </p:cNvSpPr>
          <p:nvPr/>
        </p:nvSpPr>
        <p:spPr bwMode="auto">
          <a:xfrm>
            <a:off x="1828800" y="6019800"/>
            <a:ext cx="730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3300"/>
                </a:solidFill>
              </a:rPr>
              <a:t>Enter</a:t>
            </a:r>
          </a:p>
        </p:txBody>
      </p:sp>
      <p:sp>
        <p:nvSpPr>
          <p:cNvPr id="37909" name="Text Box 28"/>
          <p:cNvSpPr txBox="1">
            <a:spLocks noChangeArrowheads="1"/>
          </p:cNvSpPr>
          <p:nvPr/>
        </p:nvSpPr>
        <p:spPr bwMode="auto">
          <a:xfrm>
            <a:off x="7162800" y="6019800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3300"/>
                </a:solidFill>
              </a:rPr>
              <a:t>Exit</a:t>
            </a:r>
          </a:p>
        </p:txBody>
      </p:sp>
      <p:sp>
        <p:nvSpPr>
          <p:cNvPr id="37910" name="Text Box 29"/>
          <p:cNvSpPr txBox="1">
            <a:spLocks noChangeArrowheads="1"/>
          </p:cNvSpPr>
          <p:nvPr/>
        </p:nvSpPr>
        <p:spPr bwMode="auto">
          <a:xfrm>
            <a:off x="5105400" y="533400"/>
            <a:ext cx="27368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rgbClr val="FF3300"/>
                </a:solidFill>
              </a:rPr>
              <a:t>Strike Representative</a:t>
            </a:r>
          </a:p>
          <a:p>
            <a:pPr algn="ctr"/>
            <a:r>
              <a:rPr lang="en-US" sz="1800" dirty="0">
                <a:solidFill>
                  <a:srgbClr val="FF3300"/>
                </a:solidFill>
              </a:rPr>
              <a:t>Medical Assist &amp; COBRA</a:t>
            </a:r>
          </a:p>
        </p:txBody>
      </p:sp>
      <p:sp>
        <p:nvSpPr>
          <p:cNvPr id="37911" name="Text Box 30"/>
          <p:cNvSpPr txBox="1">
            <a:spLocks noChangeArrowheads="1"/>
          </p:cNvSpPr>
          <p:nvPr/>
        </p:nvSpPr>
        <p:spPr bwMode="auto">
          <a:xfrm rot="5400000">
            <a:off x="6692900" y="2984500"/>
            <a:ext cx="34099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rgbClr val="FF3300"/>
                </a:solidFill>
              </a:rPr>
              <a:t>Registration Desk</a:t>
            </a:r>
          </a:p>
          <a:p>
            <a:pPr algn="ctr"/>
            <a:r>
              <a:rPr lang="en-US" sz="1800" dirty="0">
                <a:solidFill>
                  <a:srgbClr val="FF3300"/>
                </a:solidFill>
              </a:rPr>
              <a:t>Enrollment &amp; Check Distribution</a:t>
            </a:r>
          </a:p>
        </p:txBody>
      </p:sp>
      <p:sp>
        <p:nvSpPr>
          <p:cNvPr id="37912" name="Rectangle 31"/>
          <p:cNvSpPr>
            <a:spLocks noChangeArrowheads="1"/>
          </p:cNvSpPr>
          <p:nvPr/>
        </p:nvSpPr>
        <p:spPr bwMode="auto">
          <a:xfrm>
            <a:off x="7924800" y="4419600"/>
            <a:ext cx="76200" cy="457200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37913" name="AutoShape 34"/>
          <p:cNvSpPr>
            <a:spLocks noChangeArrowheads="1"/>
          </p:cNvSpPr>
          <p:nvPr/>
        </p:nvSpPr>
        <p:spPr bwMode="auto">
          <a:xfrm>
            <a:off x="4876800" y="2209800"/>
            <a:ext cx="2133600" cy="21336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37914" name="Text Box 35"/>
          <p:cNvSpPr txBox="1">
            <a:spLocks noChangeArrowheads="1"/>
          </p:cNvSpPr>
          <p:nvPr/>
        </p:nvSpPr>
        <p:spPr bwMode="auto">
          <a:xfrm>
            <a:off x="5336381" y="2947987"/>
            <a:ext cx="12144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Chairs</a:t>
            </a:r>
          </a:p>
        </p:txBody>
      </p:sp>
      <p:sp>
        <p:nvSpPr>
          <p:cNvPr id="37915" name="AutoShape 36"/>
          <p:cNvSpPr>
            <a:spLocks noChangeArrowheads="1"/>
          </p:cNvSpPr>
          <p:nvPr/>
        </p:nvSpPr>
        <p:spPr bwMode="auto">
          <a:xfrm>
            <a:off x="2133600" y="4724400"/>
            <a:ext cx="814388" cy="866775"/>
          </a:xfrm>
          <a:custGeom>
            <a:avLst/>
            <a:gdLst>
              <a:gd name="T0" fmla="*/ 570298 w 21600"/>
              <a:gd name="T1" fmla="*/ 0 h 21600"/>
              <a:gd name="T2" fmla="*/ 570298 w 21600"/>
              <a:gd name="T3" fmla="*/ 487882 h 21600"/>
              <a:gd name="T4" fmla="*/ 122045 w 21600"/>
              <a:gd name="T5" fmla="*/ 866775 h 21600"/>
              <a:gd name="T6" fmla="*/ 814388 w 21600"/>
              <a:gd name="T7" fmla="*/ 24394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DDDDDD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7916" name="AutoShape 38"/>
          <p:cNvSpPr>
            <a:spLocks noChangeArrowheads="1"/>
          </p:cNvSpPr>
          <p:nvPr/>
        </p:nvSpPr>
        <p:spPr bwMode="auto">
          <a:xfrm>
            <a:off x="7239000" y="3124200"/>
            <a:ext cx="519113" cy="485775"/>
          </a:xfrm>
          <a:prstGeom prst="rightArrow">
            <a:avLst>
              <a:gd name="adj1" fmla="val 50000"/>
              <a:gd name="adj2" fmla="val 26716"/>
            </a:avLst>
          </a:prstGeom>
          <a:solidFill>
            <a:srgbClr val="DDDDDD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37917" name="AutoShape 39"/>
          <p:cNvSpPr>
            <a:spLocks noChangeArrowheads="1"/>
          </p:cNvSpPr>
          <p:nvPr/>
        </p:nvSpPr>
        <p:spPr bwMode="auto">
          <a:xfrm>
            <a:off x="6096000" y="1447800"/>
            <a:ext cx="485775" cy="533400"/>
          </a:xfrm>
          <a:prstGeom prst="upArrow">
            <a:avLst>
              <a:gd name="adj1" fmla="val 50000"/>
              <a:gd name="adj2" fmla="val 27451"/>
            </a:avLst>
          </a:prstGeom>
          <a:solidFill>
            <a:srgbClr val="DDDDDD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37918" name="AutoShape 40"/>
          <p:cNvSpPr>
            <a:spLocks noChangeArrowheads="1"/>
          </p:cNvSpPr>
          <p:nvPr/>
        </p:nvSpPr>
        <p:spPr bwMode="auto">
          <a:xfrm>
            <a:off x="7162800" y="49530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DDDDDD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7919" name="Text Box 41"/>
          <p:cNvSpPr txBox="1">
            <a:spLocks noChangeArrowheads="1"/>
          </p:cNvSpPr>
          <p:nvPr/>
        </p:nvSpPr>
        <p:spPr bwMode="auto">
          <a:xfrm>
            <a:off x="1600200" y="5562600"/>
            <a:ext cx="190308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3300"/>
                </a:solidFill>
              </a:rPr>
              <a:t>Sargent-At-Arms</a:t>
            </a:r>
            <a:endParaRPr lang="en-US" sz="1800" dirty="0">
              <a:solidFill>
                <a:srgbClr val="FF3300"/>
              </a:solidFill>
            </a:endParaRPr>
          </a:p>
        </p:txBody>
      </p:sp>
      <p:sp>
        <p:nvSpPr>
          <p:cNvPr id="37920" name="Text Box 42"/>
          <p:cNvSpPr txBox="1">
            <a:spLocks noChangeArrowheads="1"/>
          </p:cNvSpPr>
          <p:nvPr/>
        </p:nvSpPr>
        <p:spPr bwMode="auto">
          <a:xfrm>
            <a:off x="5299454" y="5719539"/>
            <a:ext cx="190308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Sargent</a:t>
            </a:r>
            <a:r>
              <a:rPr lang="en-US" sz="1800" dirty="0" smtClean="0">
                <a:solidFill>
                  <a:srgbClr val="FF3300"/>
                </a:solidFill>
              </a:rPr>
              <a:t>-At-Arms</a:t>
            </a:r>
            <a:endParaRPr lang="en-US" sz="18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1285030"/>
            <a:ext cx="8229600" cy="4685398"/>
          </a:xfrm>
          <a:noFill/>
          <a:ln w="28575" algn="ctr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2286000" y="188893"/>
            <a:ext cx="4800600" cy="95410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8575" algn="ctr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REGISTRATION FORM</a:t>
            </a:r>
            <a:endParaRPr lang="en-US" sz="2800" b="1" dirty="0"/>
          </a:p>
          <a:p>
            <a:pPr algn="ctr"/>
            <a:r>
              <a:rPr lang="en-US" sz="2800" b="1" dirty="0"/>
              <a:t>(Handbook p.33)</a:t>
            </a:r>
          </a:p>
        </p:txBody>
      </p:sp>
      <p:pic>
        <p:nvPicPr>
          <p:cNvPr id="4" name="Picture 2" descr="C:\Users\Public\Pictures\Sample Pictures\uaw black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">
            <a:off x="7328200" y="372045"/>
            <a:ext cx="751123" cy="75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Public\Pictures\Sample Pictures\uaw black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">
            <a:off x="1190948" y="372046"/>
            <a:ext cx="751123" cy="75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49035" y="914400"/>
            <a:ext cx="8229600" cy="4923340"/>
          </a:xfrm>
          <a:noFill/>
          <a:ln w="28575" algn="ctr">
            <a:solidFill>
              <a:schemeClr val="tx2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1981200" y="304800"/>
            <a:ext cx="496527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algn="ctr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REGISTRATION ~ IRS FORM W-9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October 20XX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548967" name="Group 10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065352954"/>
              </p:ext>
            </p:extLst>
          </p:nvPr>
        </p:nvGraphicFramePr>
        <p:xfrm>
          <a:off x="228600" y="685800"/>
          <a:ext cx="8686800" cy="5791201"/>
        </p:xfrm>
        <a:graphic>
          <a:graphicData uri="http://schemas.openxmlformats.org/drawingml/2006/table">
            <a:tbl>
              <a:tblPr/>
              <a:tblGrid>
                <a:gridCol w="1143000"/>
                <a:gridCol w="1219200"/>
                <a:gridCol w="1524000"/>
                <a:gridCol w="1447800"/>
                <a:gridCol w="1066800"/>
                <a:gridCol w="1143000"/>
                <a:gridCol w="1143000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Sunday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Tuesday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Wednesday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Thursday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Friday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Saturday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76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30 Sept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Set up hall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for first pay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Ratification of Contract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44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Return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To Work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 Nov.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41021" name="Text Box 67"/>
          <p:cNvSpPr txBox="1">
            <a:spLocks noChangeArrowheads="1"/>
          </p:cNvSpPr>
          <p:nvPr/>
        </p:nvSpPr>
        <p:spPr bwMode="auto">
          <a:xfrm>
            <a:off x="2557513" y="1371600"/>
            <a:ext cx="146040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F3300"/>
                </a:solidFill>
              </a:rPr>
              <a:t>   </a:t>
            </a:r>
            <a:r>
              <a:rPr lang="en-US" sz="1600" u="sng" dirty="0">
                <a:solidFill>
                  <a:srgbClr val="FF3300"/>
                </a:solidFill>
              </a:rPr>
              <a:t>First Pay</a:t>
            </a:r>
          </a:p>
          <a:p>
            <a:pPr algn="ctr"/>
            <a:r>
              <a:rPr lang="en-US" sz="1400" dirty="0">
                <a:solidFill>
                  <a:srgbClr val="FF3300"/>
                </a:solidFill>
              </a:rPr>
              <a:t>A-L : 9am - 4pm</a:t>
            </a:r>
          </a:p>
        </p:txBody>
      </p:sp>
      <p:sp>
        <p:nvSpPr>
          <p:cNvPr id="41022" name="Text Box 70"/>
          <p:cNvSpPr txBox="1">
            <a:spLocks noChangeArrowheads="1"/>
          </p:cNvSpPr>
          <p:nvPr/>
        </p:nvSpPr>
        <p:spPr bwMode="auto">
          <a:xfrm>
            <a:off x="4141733" y="1371600"/>
            <a:ext cx="1455848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u="sng" dirty="0">
                <a:solidFill>
                  <a:srgbClr val="FF3300"/>
                </a:solidFill>
              </a:rPr>
              <a:t>First Pay</a:t>
            </a:r>
          </a:p>
          <a:p>
            <a:pPr algn="ctr"/>
            <a:r>
              <a:rPr lang="en-US" sz="1400" dirty="0">
                <a:solidFill>
                  <a:srgbClr val="FF3300"/>
                </a:solidFill>
              </a:rPr>
              <a:t>M-Z: 9am - 4pm</a:t>
            </a:r>
          </a:p>
        </p:txBody>
      </p:sp>
      <p:sp>
        <p:nvSpPr>
          <p:cNvPr id="41023" name="Text Box 74"/>
          <p:cNvSpPr txBox="1">
            <a:spLocks noChangeArrowheads="1"/>
          </p:cNvSpPr>
          <p:nvPr/>
        </p:nvSpPr>
        <p:spPr bwMode="auto">
          <a:xfrm>
            <a:off x="4179315" y="2743200"/>
            <a:ext cx="1234633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3300"/>
                </a:solidFill>
              </a:rPr>
              <a:t>   </a:t>
            </a:r>
            <a:r>
              <a:rPr lang="en-US" sz="1600" b="1" u="sng" dirty="0">
                <a:solidFill>
                  <a:srgbClr val="FF3300"/>
                </a:solidFill>
              </a:rPr>
              <a:t>Final Pay</a:t>
            </a:r>
          </a:p>
          <a:p>
            <a:pPr algn="ctr"/>
            <a:r>
              <a:rPr lang="en-US" sz="1400" b="1" dirty="0">
                <a:solidFill>
                  <a:srgbClr val="FF3300"/>
                </a:solidFill>
              </a:rPr>
              <a:t>TBA</a:t>
            </a:r>
          </a:p>
        </p:txBody>
      </p:sp>
      <p:sp>
        <p:nvSpPr>
          <p:cNvPr id="41024" name="Text Box 75"/>
          <p:cNvSpPr txBox="1">
            <a:spLocks noChangeArrowheads="1"/>
          </p:cNvSpPr>
          <p:nvPr/>
        </p:nvSpPr>
        <p:spPr bwMode="auto">
          <a:xfrm>
            <a:off x="2707703" y="2743200"/>
            <a:ext cx="1234633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FF3300"/>
                </a:solidFill>
              </a:rPr>
              <a:t>   </a:t>
            </a:r>
            <a:r>
              <a:rPr lang="en-US" sz="1600" b="1" u="sng" dirty="0">
                <a:solidFill>
                  <a:srgbClr val="FF3300"/>
                </a:solidFill>
              </a:rPr>
              <a:t>Final Pay</a:t>
            </a:r>
          </a:p>
          <a:p>
            <a:pPr algn="ctr"/>
            <a:r>
              <a:rPr lang="en-US" sz="1400" b="1" dirty="0">
                <a:solidFill>
                  <a:srgbClr val="FF3300"/>
                </a:solidFill>
              </a:rPr>
              <a:t>TBA</a:t>
            </a:r>
          </a:p>
        </p:txBody>
      </p:sp>
      <p:sp>
        <p:nvSpPr>
          <p:cNvPr id="41025" name="Text Box 100"/>
          <p:cNvSpPr txBox="1">
            <a:spLocks noChangeArrowheads="1"/>
          </p:cNvSpPr>
          <p:nvPr/>
        </p:nvSpPr>
        <p:spPr bwMode="auto">
          <a:xfrm>
            <a:off x="3200400" y="1981200"/>
            <a:ext cx="177965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3300"/>
                </a:solidFill>
              </a:rPr>
              <a:t>First pay = $200.00</a:t>
            </a:r>
          </a:p>
        </p:txBody>
      </p:sp>
      <p:sp>
        <p:nvSpPr>
          <p:cNvPr id="41026" name="Text Box 102"/>
          <p:cNvSpPr txBox="1">
            <a:spLocks noChangeArrowheads="1"/>
          </p:cNvSpPr>
          <p:nvPr/>
        </p:nvSpPr>
        <p:spPr bwMode="auto">
          <a:xfrm>
            <a:off x="2438400" y="3429000"/>
            <a:ext cx="350769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3300"/>
                </a:solidFill>
              </a:rPr>
              <a:t>Final pay = $200.00 + $200.00 = $400.00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EE5ECB-46AB-42FB-8817-9ADB85D30A7D}" type="datetime1">
              <a:rPr lang="en-US" smtClean="0"/>
              <a:t>3/5/2015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974B9-D792-41B9-8E70-859DB18053B0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2"/>
          <p:cNvSpPr txBox="1">
            <a:spLocks noChangeAspect="1" noChangeArrowheads="1"/>
          </p:cNvSpPr>
          <p:nvPr/>
        </p:nvSpPr>
        <p:spPr bwMode="auto">
          <a:xfrm rot="10800000">
            <a:off x="0" y="228600"/>
            <a:ext cx="3365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vert="eaVert">
            <a:spAutoFit/>
          </a:bodyPr>
          <a:lstStyle/>
          <a:p>
            <a:pPr algn="ctr"/>
            <a:endParaRPr lang="en-US" sz="1000" i="1" dirty="0">
              <a:solidFill>
                <a:schemeClr val="tx2"/>
              </a:solidFill>
            </a:endParaRP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457200" y="1519238"/>
          <a:ext cx="5610225" cy="454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50" name="Worksheet" r:id="rId5" imgW="4953000" imgH="4019702" progId="Excel.Sheet.8">
                  <p:embed/>
                </p:oleObj>
              </mc:Choice>
              <mc:Fallback>
                <p:oleObj name="Worksheet" r:id="rId5" imgW="4953000" imgH="4019702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19238"/>
                        <a:ext cx="5610225" cy="45481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6553200" y="1600200"/>
          <a:ext cx="2212975" cy="453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51" name="Worksheet" r:id="rId8" imgW="2000402" imgH="4019702" progId="Excel.Sheet.8">
                  <p:embed/>
                </p:oleObj>
              </mc:Choice>
              <mc:Fallback>
                <p:oleObj name="Worksheet" r:id="rId8" imgW="2000402" imgH="4019702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600200"/>
                        <a:ext cx="2212975" cy="45354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33400" y="2209800"/>
            <a:ext cx="45817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/>
              <a:t>DOE                        JOHN                                        </a:t>
            </a:r>
            <a:r>
              <a:rPr lang="en-US" sz="1200" b="1" dirty="0" smtClean="0"/>
              <a:t>xxx-xx-9999</a:t>
            </a:r>
            <a:endParaRPr lang="en-US" sz="1200" b="1" dirty="0"/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533400" y="2819400"/>
            <a:ext cx="3170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/>
              <a:t>ANY  STREET ,   ANY TOWN ,  MI    99999</a:t>
            </a:r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609600" y="3352800"/>
            <a:ext cx="5187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/>
              <a:t>9                           9999                         99                             999-999-9999</a:t>
            </a:r>
          </a:p>
        </p:txBody>
      </p:sp>
      <p:sp>
        <p:nvSpPr>
          <p:cNvPr id="3080" name="Text Box 12"/>
          <p:cNvSpPr txBox="1">
            <a:spLocks noChangeArrowheads="1"/>
          </p:cNvSpPr>
          <p:nvPr/>
        </p:nvSpPr>
        <p:spPr bwMode="auto">
          <a:xfrm rot="-5400000">
            <a:off x="6188075" y="4098925"/>
            <a:ext cx="15541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b="1" dirty="0"/>
              <a:t>JOHN    DOE      999-99-9999</a:t>
            </a:r>
          </a:p>
        </p:txBody>
      </p:sp>
      <p:sp>
        <p:nvSpPr>
          <p:cNvPr id="3081" name="AutoShape 13"/>
          <p:cNvSpPr>
            <a:spLocks noChangeArrowheads="1"/>
          </p:cNvSpPr>
          <p:nvPr/>
        </p:nvSpPr>
        <p:spPr bwMode="auto">
          <a:xfrm>
            <a:off x="6096000" y="3429000"/>
            <a:ext cx="381000" cy="942975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82" name="Text Box 14"/>
          <p:cNvSpPr txBox="1">
            <a:spLocks noChangeArrowheads="1"/>
          </p:cNvSpPr>
          <p:nvPr/>
        </p:nvSpPr>
        <p:spPr bwMode="auto">
          <a:xfrm>
            <a:off x="1295400" y="762000"/>
            <a:ext cx="33099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/>
              <a:t>REGISTRATION CARD </a:t>
            </a:r>
          </a:p>
          <a:p>
            <a:pPr algn="ctr"/>
            <a:r>
              <a:rPr lang="en-US" sz="1600" b="1" dirty="0"/>
              <a:t>TO  THE  STRIKE  COUNSELOR</a:t>
            </a:r>
            <a:r>
              <a:rPr lang="en-US" sz="16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083" name="Text Box 15"/>
          <p:cNvSpPr txBox="1">
            <a:spLocks noChangeArrowheads="1"/>
          </p:cNvSpPr>
          <p:nvPr/>
        </p:nvSpPr>
        <p:spPr bwMode="auto">
          <a:xfrm>
            <a:off x="6553200" y="685800"/>
            <a:ext cx="20018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/>
              <a:t>PICKET CARD </a:t>
            </a:r>
          </a:p>
          <a:p>
            <a:pPr algn="ctr"/>
            <a:r>
              <a:rPr lang="en-US" sz="1600" b="1" dirty="0"/>
              <a:t>TO  THE  MEMBER</a:t>
            </a:r>
          </a:p>
        </p:txBody>
      </p:sp>
      <p:sp>
        <p:nvSpPr>
          <p:cNvPr id="3084" name="Text Box 18"/>
          <p:cNvSpPr txBox="1">
            <a:spLocks noChangeArrowheads="1"/>
          </p:cNvSpPr>
          <p:nvPr/>
        </p:nvSpPr>
        <p:spPr bwMode="auto">
          <a:xfrm>
            <a:off x="517525" y="1487488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D</a:t>
            </a:r>
          </a:p>
        </p:txBody>
      </p:sp>
      <p:sp>
        <p:nvSpPr>
          <p:cNvPr id="3085" name="Text Box 22"/>
          <p:cNvSpPr txBox="1">
            <a:spLocks noChangeArrowheads="1"/>
          </p:cNvSpPr>
          <p:nvPr/>
        </p:nvSpPr>
        <p:spPr bwMode="auto">
          <a:xfrm rot="-5400000">
            <a:off x="5849938" y="3546475"/>
            <a:ext cx="29067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latin typeface="Monotype Corsiva" pitchFamily="66" charset="0"/>
              </a:rPr>
              <a:t>Mon                                                      8 am  -  4pm</a:t>
            </a:r>
          </a:p>
        </p:txBody>
      </p:sp>
      <p:sp>
        <p:nvSpPr>
          <p:cNvPr id="3086" name="Text Box 23"/>
          <p:cNvSpPr txBox="1">
            <a:spLocks noChangeArrowheads="1"/>
          </p:cNvSpPr>
          <p:nvPr/>
        </p:nvSpPr>
        <p:spPr bwMode="auto">
          <a:xfrm>
            <a:off x="1063163" y="166687"/>
            <a:ext cx="758149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REGISTRATION  CARD  (HANDBOOK p. 34)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8AC404-A89D-4E10-BEBA-A61FB00BC69D}" type="datetime1">
              <a:rPr lang="en-US" smtClean="0"/>
              <a:t>3/5/2015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BC319-9703-4109-B422-54A135C526E4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2"/>
          <p:cNvSpPr txBox="1">
            <a:spLocks noChangeAspect="1" noChangeArrowheads="1"/>
          </p:cNvSpPr>
          <p:nvPr/>
        </p:nvSpPr>
        <p:spPr bwMode="auto">
          <a:xfrm rot="10800000">
            <a:off x="0" y="228600"/>
            <a:ext cx="3365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vert="eaVert">
            <a:spAutoFit/>
          </a:bodyPr>
          <a:lstStyle/>
          <a:p>
            <a:pPr algn="ctr"/>
            <a:endParaRPr lang="en-US" sz="1000" i="1" dirty="0">
              <a:solidFill>
                <a:schemeClr val="tx2"/>
              </a:solidFill>
            </a:endParaRP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609600" y="2286000"/>
          <a:ext cx="197485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4" name="Worksheet" r:id="rId5" imgW="1832040" imgH="2978280" progId="Excel.Sheet.8">
                  <p:embed/>
                </p:oleObj>
              </mc:Choice>
              <mc:Fallback>
                <p:oleObj name="Worksheet" r:id="rId5" imgW="1832040" imgH="297828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86000"/>
                        <a:ext cx="1974850" cy="32004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4"/>
          <p:cNvGraphicFramePr>
            <a:graphicFrameLocks noChangeAspect="1"/>
          </p:cNvGraphicFramePr>
          <p:nvPr/>
        </p:nvGraphicFramePr>
        <p:xfrm>
          <a:off x="3276600" y="2286000"/>
          <a:ext cx="5638800" cy="322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5" name="Worksheet" r:id="rId8" imgW="5201640" imgH="2978280" progId="Excel.Sheet.8">
                  <p:embed/>
                </p:oleObj>
              </mc:Choice>
              <mc:Fallback>
                <p:oleObj name="Worksheet" r:id="rId8" imgW="5201640" imgH="297828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286000"/>
                        <a:ext cx="5638800" cy="32210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2667000" y="3276600"/>
            <a:ext cx="457200" cy="1219200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FF3300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09600" y="1600200"/>
            <a:ext cx="20018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/>
              <a:t>PICKET CARD </a:t>
            </a:r>
          </a:p>
          <a:p>
            <a:pPr algn="ctr"/>
            <a:r>
              <a:rPr lang="en-US" sz="1600" b="1" dirty="0"/>
              <a:t>TO  THE  MEMBER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648200" y="1600200"/>
            <a:ext cx="33099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/>
              <a:t>REGISTRATION CARD </a:t>
            </a:r>
          </a:p>
          <a:p>
            <a:pPr algn="ctr"/>
            <a:r>
              <a:rPr lang="en-US" sz="1600" b="1" dirty="0"/>
              <a:t>TO  THE  STRIKE  COUNSELOR</a:t>
            </a:r>
            <a:r>
              <a:rPr lang="en-US" sz="16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911426" y="685800"/>
            <a:ext cx="758149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REGISTRATION  CARD  (HANDBOOK p. 34)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3FD3BE-F9B5-47FB-840C-BAAA2240777D}" type="datetime1">
              <a:rPr lang="en-US" smtClean="0"/>
              <a:t>3/5/2015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BC319-9703-4109-B422-54A135C526E4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ublic\Pictures\Sample Pictures\uaw black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">
            <a:off x="7253047" y="4132831"/>
            <a:ext cx="1051873" cy="106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685800"/>
            <a:ext cx="9144000" cy="6771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8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Lucida Sans Unicode" pitchFamily="34" charset="0"/>
              </a:rPr>
              <a:t>ELIGIBILITY FOR STRIKE ASSISTANCE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57200" y="1524000"/>
            <a:ext cx="8686800" cy="45243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smtClean="0">
                <a:latin typeface="Lucida Sans Unicode" pitchFamily="34" charset="0"/>
              </a:rPr>
              <a:t>Must be a member </a:t>
            </a:r>
            <a:r>
              <a:rPr lang="en-US" sz="2400" b="1" dirty="0">
                <a:latin typeface="Lucida Sans Unicode" pitchFamily="34" charset="0"/>
              </a:rPr>
              <a:t>in Good </a:t>
            </a:r>
            <a:r>
              <a:rPr lang="en-US" sz="2400" b="1" dirty="0" smtClean="0">
                <a:latin typeface="Lucida Sans Unicode" pitchFamily="34" charset="0"/>
              </a:rPr>
              <a:t>Standing per </a:t>
            </a:r>
          </a:p>
          <a:p>
            <a:pPr lvl="1"/>
            <a:r>
              <a:rPr lang="en-US" sz="2400" b="1" dirty="0">
                <a:latin typeface="Lucida Sans Unicode" pitchFamily="34" charset="0"/>
              </a:rPr>
              <a:t> </a:t>
            </a:r>
            <a:r>
              <a:rPr lang="en-US" sz="2400" b="1" dirty="0" smtClean="0">
                <a:latin typeface="Lucida Sans Unicode" pitchFamily="34" charset="0"/>
              </a:rPr>
              <a:t>     UAW </a:t>
            </a:r>
            <a:r>
              <a:rPr lang="en-US" sz="2400" b="1" dirty="0">
                <a:latin typeface="Lucida Sans Unicode" pitchFamily="34" charset="0"/>
              </a:rPr>
              <a:t>Constitution</a:t>
            </a:r>
          </a:p>
          <a:p>
            <a:r>
              <a:rPr lang="en-US" sz="2400" b="1" dirty="0">
                <a:latin typeface="Lucida Sans Unicode" pitchFamily="34" charset="0"/>
              </a:rPr>
              <a:t>    Article </a:t>
            </a:r>
            <a:r>
              <a:rPr lang="en-US" sz="2400" b="1" dirty="0" smtClean="0">
                <a:latin typeface="Lucida Sans Unicode" pitchFamily="34" charset="0"/>
              </a:rPr>
              <a:t>16, Section 5 and 21 </a:t>
            </a:r>
            <a:r>
              <a:rPr lang="en-US" sz="2400" b="1" dirty="0">
                <a:latin typeface="Lucida Sans Unicode" pitchFamily="34" charset="0"/>
              </a:rPr>
              <a:t>– Initiation Fees and Dues</a:t>
            </a:r>
          </a:p>
          <a:p>
            <a:endParaRPr lang="en-US" sz="2400" b="1" dirty="0">
              <a:latin typeface="Lucida Sans Unicode" pitchFamily="34" charset="0"/>
            </a:endParaRPr>
          </a:p>
          <a:p>
            <a:r>
              <a:rPr lang="en-US" sz="2400" b="1" dirty="0">
                <a:latin typeface="Lucida Sans Unicode" pitchFamily="34" charset="0"/>
              </a:rPr>
              <a:t>2. </a:t>
            </a:r>
            <a:r>
              <a:rPr lang="en-US" sz="2400" b="1" dirty="0" smtClean="0">
                <a:latin typeface="Lucida Sans Unicode" pitchFamily="34" charset="0"/>
              </a:rPr>
              <a:t>Must be on </a:t>
            </a:r>
            <a:r>
              <a:rPr lang="en-US" sz="2400" b="1" u="sng" dirty="0">
                <a:latin typeface="Lucida Sans Unicode" pitchFamily="34" charset="0"/>
              </a:rPr>
              <a:t>ACTIVE </a:t>
            </a:r>
            <a:r>
              <a:rPr lang="en-US" sz="2400" b="1" u="sng" dirty="0" smtClean="0">
                <a:latin typeface="Lucida Sans Unicode" pitchFamily="34" charset="0"/>
              </a:rPr>
              <a:t>PAYROLL</a:t>
            </a:r>
            <a:r>
              <a:rPr lang="en-US" sz="2400" b="1" dirty="0" smtClean="0">
                <a:latin typeface="Lucida Sans Unicode" pitchFamily="34" charset="0"/>
              </a:rPr>
              <a:t> at </a:t>
            </a:r>
            <a:r>
              <a:rPr lang="en-US" sz="2400" b="1" dirty="0">
                <a:latin typeface="Lucida Sans Unicode" pitchFamily="34" charset="0"/>
              </a:rPr>
              <a:t>start of </a:t>
            </a:r>
            <a:r>
              <a:rPr lang="en-US" sz="2400" b="1" dirty="0" smtClean="0">
                <a:latin typeface="Lucida Sans Unicode" pitchFamily="34" charset="0"/>
              </a:rPr>
              <a:t>strike;</a:t>
            </a:r>
            <a:endParaRPr lang="en-US" sz="2400" b="1" dirty="0">
              <a:latin typeface="Lucida Sans Unicode" pitchFamily="34" charset="0"/>
            </a:endParaRPr>
          </a:p>
          <a:p>
            <a:r>
              <a:rPr lang="en-US" sz="2400" b="1" dirty="0">
                <a:latin typeface="Lucida Sans Unicode" pitchFamily="34" charset="0"/>
              </a:rPr>
              <a:t>    </a:t>
            </a:r>
            <a:r>
              <a:rPr lang="en-US" sz="2400" b="1" dirty="0" smtClean="0">
                <a:latin typeface="Lucida Sans Unicode" pitchFamily="34" charset="0"/>
              </a:rPr>
              <a:t>members laid-off</a:t>
            </a:r>
            <a:r>
              <a:rPr lang="en-US" sz="2400" b="1" dirty="0">
                <a:latin typeface="Lucida Sans Unicode" pitchFamily="34" charset="0"/>
              </a:rPr>
              <a:t>, </a:t>
            </a:r>
            <a:r>
              <a:rPr lang="en-US" sz="2400" b="1" dirty="0" smtClean="0">
                <a:latin typeface="Lucida Sans Unicode" pitchFamily="34" charset="0"/>
              </a:rPr>
              <a:t>are on </a:t>
            </a:r>
            <a:r>
              <a:rPr lang="en-US" sz="2400" b="1" dirty="0">
                <a:latin typeface="Lucida Sans Unicode" pitchFamily="34" charset="0"/>
              </a:rPr>
              <a:t>workers compensation, </a:t>
            </a:r>
          </a:p>
          <a:p>
            <a:r>
              <a:rPr lang="en-US" sz="2400" b="1" dirty="0">
                <a:latin typeface="Lucida Sans Unicode" pitchFamily="34" charset="0"/>
              </a:rPr>
              <a:t>    or </a:t>
            </a:r>
            <a:r>
              <a:rPr lang="en-US" sz="2400" b="1" dirty="0" smtClean="0">
                <a:latin typeface="Lucida Sans Unicode" pitchFamily="34" charset="0"/>
              </a:rPr>
              <a:t>receiving sick &amp; accident </a:t>
            </a:r>
            <a:r>
              <a:rPr lang="en-US" sz="2400" b="1" dirty="0">
                <a:latin typeface="Lucida Sans Unicode" pitchFamily="34" charset="0"/>
              </a:rPr>
              <a:t>are not </a:t>
            </a:r>
            <a:r>
              <a:rPr lang="en-US" sz="2400" b="1" dirty="0" smtClean="0">
                <a:latin typeface="Lucida Sans Unicode" pitchFamily="34" charset="0"/>
              </a:rPr>
              <a:t>eligible.</a:t>
            </a:r>
            <a:endParaRPr lang="en-US" sz="2400" b="1" dirty="0">
              <a:latin typeface="Lucida Sans Unicode" pitchFamily="34" charset="0"/>
            </a:endParaRPr>
          </a:p>
          <a:p>
            <a:endParaRPr lang="en-US" sz="2400" b="1" dirty="0">
              <a:latin typeface="Lucida Sans Unicode" pitchFamily="34" charset="0"/>
            </a:endParaRPr>
          </a:p>
          <a:p>
            <a:r>
              <a:rPr lang="en-US" sz="2400" b="1" dirty="0">
                <a:latin typeface="Lucida Sans Unicode" pitchFamily="34" charset="0"/>
              </a:rPr>
              <a:t>3. </a:t>
            </a:r>
            <a:r>
              <a:rPr lang="en-US" sz="2400" b="1" dirty="0" smtClean="0">
                <a:latin typeface="Lucida Sans Unicode" pitchFamily="34" charset="0"/>
              </a:rPr>
              <a:t>Must Participate:</a:t>
            </a:r>
            <a:endParaRPr lang="en-US" sz="2400" b="1" dirty="0">
              <a:latin typeface="Lucida Sans Unicode" pitchFamily="34" charset="0"/>
            </a:endParaRPr>
          </a:p>
          <a:p>
            <a:r>
              <a:rPr lang="en-US" sz="2400" b="1" dirty="0">
                <a:latin typeface="Lucida Sans Unicode" pitchFamily="34" charset="0"/>
              </a:rPr>
              <a:t>	</a:t>
            </a:r>
            <a:r>
              <a:rPr lang="en-US" sz="2400" b="1" dirty="0" smtClean="0">
                <a:latin typeface="Lucida Sans Unicode" pitchFamily="34" charset="0"/>
              </a:rPr>
              <a:t>Picket </a:t>
            </a:r>
            <a:r>
              <a:rPr lang="en-US" sz="2400" b="1" dirty="0">
                <a:latin typeface="Lucida Sans Unicode" pitchFamily="34" charset="0"/>
              </a:rPr>
              <a:t>Assignments</a:t>
            </a:r>
          </a:p>
          <a:p>
            <a:r>
              <a:rPr lang="en-US" sz="2400" b="1" dirty="0">
                <a:latin typeface="Lucida Sans Unicode" pitchFamily="34" charset="0"/>
              </a:rPr>
              <a:t>	Strike Committee</a:t>
            </a:r>
          </a:p>
          <a:p>
            <a:r>
              <a:rPr lang="en-US" sz="2400" b="1" dirty="0">
                <a:latin typeface="Lucida Sans Unicode" pitchFamily="34" charset="0"/>
              </a:rPr>
              <a:t>	Pick </a:t>
            </a:r>
            <a:r>
              <a:rPr lang="en-US" sz="2400" b="1" dirty="0" smtClean="0">
                <a:latin typeface="Lucida Sans Unicode" pitchFamily="34" charset="0"/>
              </a:rPr>
              <a:t>Up Strike Benefit Check On Assigned Day</a:t>
            </a:r>
            <a:endParaRPr lang="en-US" sz="2400" b="1" dirty="0">
              <a:latin typeface="Lucida Sans Unicode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B331E2-A2D7-44A7-9DF5-DF6B561A04DF}" type="datetime1">
              <a:rPr lang="en-US" smtClean="0"/>
              <a:t>3/5/2015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D0E3F-FE1F-4641-B124-84EED4F0EE2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Picture 18" descr="Card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70715" y="2530402"/>
            <a:ext cx="3811569" cy="2427433"/>
          </a:xfr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1989" name="Picture 14" descr="Card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514600"/>
            <a:ext cx="3829050" cy="2438400"/>
          </a:xfr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1986" name="Rectangle 5"/>
          <p:cNvSpPr>
            <a:spLocks noGrp="1" noChangeArrowheads="1"/>
          </p:cNvSpPr>
          <p:nvPr>
            <p:ph type="title"/>
          </p:nvPr>
        </p:nvSpPr>
        <p:spPr>
          <a:xfrm>
            <a:off x="2133600" y="457200"/>
            <a:ext cx="4952999" cy="1447800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sz="4000" dirty="0" smtClean="0">
                <a:solidFill>
                  <a:schemeClr val="tx1"/>
                </a:solidFill>
                <a:latin typeface="Arial" charset="0"/>
              </a:rPr>
              <a:t>AMERAPLAN </a:t>
            </a:r>
            <a:br>
              <a:rPr lang="en-US" sz="4000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MEDICAL AND RX  CARDS</a:t>
            </a:r>
          </a:p>
        </p:txBody>
      </p:sp>
      <p:sp>
        <p:nvSpPr>
          <p:cNvPr id="41987" name="Text Box 7"/>
          <p:cNvSpPr txBox="1">
            <a:spLocks noChangeArrowheads="1"/>
          </p:cNvSpPr>
          <p:nvPr/>
        </p:nvSpPr>
        <p:spPr bwMode="auto">
          <a:xfrm>
            <a:off x="1406949" y="4953000"/>
            <a:ext cx="250581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Doctor and Hospitals</a:t>
            </a:r>
          </a:p>
          <a:p>
            <a:pPr algn="ctr"/>
            <a:r>
              <a:rPr lang="en-US" b="1" dirty="0"/>
              <a:t>(Front)</a:t>
            </a:r>
          </a:p>
        </p:txBody>
      </p:sp>
      <p:sp>
        <p:nvSpPr>
          <p:cNvPr id="41988" name="Text Box 8"/>
          <p:cNvSpPr txBox="1">
            <a:spLocks noChangeArrowheads="1"/>
          </p:cNvSpPr>
          <p:nvPr/>
        </p:nvSpPr>
        <p:spPr bwMode="auto">
          <a:xfrm>
            <a:off x="5951825" y="4953000"/>
            <a:ext cx="187743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Pharmacy &amp; Rx</a:t>
            </a:r>
          </a:p>
          <a:p>
            <a:pPr algn="ctr"/>
            <a:r>
              <a:rPr lang="en-US" b="1" dirty="0"/>
              <a:t>(Back)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C758CF-E68D-4C9F-9D42-00A72B53759B}" type="datetime1">
              <a:rPr lang="en-US" smtClean="0"/>
              <a:t>3/5/2015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D3D9E-2BDB-4920-9C1A-DAB417882263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/>
            <a:r>
              <a:rPr lang="en-US" b="1" dirty="0" smtClean="0"/>
              <a:t>IRS FORM 1099-MISC</a:t>
            </a:r>
            <a:endParaRPr lang="en-US" b="1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176897" cy="496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86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9522" name="Group 2"/>
          <p:cNvGraphicFramePr>
            <a:graphicFrameLocks noGrp="1"/>
          </p:cNvGraphicFramePr>
          <p:nvPr/>
        </p:nvGraphicFramePr>
        <p:xfrm>
          <a:off x="533400" y="2590800"/>
          <a:ext cx="8458200" cy="4648200"/>
        </p:xfrm>
        <a:graphic>
          <a:graphicData uri="http://schemas.openxmlformats.org/drawingml/2006/table">
            <a:tbl>
              <a:tblPr/>
              <a:tblGrid>
                <a:gridCol w="8458200"/>
              </a:tblGrid>
              <a:tr h="464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937125" algn="l"/>
                          <a:tab pos="8115300" algn="l"/>
                        </a:tabLst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TO WHOM IT MAY CONCERN: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937125" algn="l"/>
                          <a:tab pos="8115300" algn="l"/>
                        </a:tabLst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937125" algn="l"/>
                          <a:tab pos="8115300" algn="l"/>
                        </a:tabLst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PLEASE BE ADVISED THAT  ____________________,	SOCIAL SECURITY #____________	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937125" algn="l"/>
                          <a:tab pos="8115300" algn="l"/>
                        </a:tabLst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IS CURRENTLY INVOLVED IN A LABOR DISPUTE AND IS RECEIVING STRIKE BENEFITS OF </a:t>
                      </a:r>
                      <a:r>
                        <a:rPr kumimoji="0" lang="en-US" sz="15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$200.00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PER WEEK. YOUR COOPERATION IN THIS MATTER IS GREATLY APPRECIATED.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937125" algn="l"/>
                          <a:tab pos="8115300" algn="l"/>
                        </a:tabLst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937125" algn="l"/>
                          <a:tab pos="8115300" algn="l"/>
                        </a:tabLst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SINCERELY,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937125" algn="l"/>
                          <a:tab pos="8115300" algn="l"/>
                        </a:tabLst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937125" algn="l"/>
                          <a:tab pos="8115300" algn="l"/>
                        </a:tabLst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937125" algn="l"/>
                          <a:tab pos="8115300" algn="l"/>
                        </a:tabLst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937125" algn="l"/>
                          <a:tab pos="8115300" algn="l"/>
                        </a:tabLst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937125" algn="l"/>
                          <a:tab pos="8115300" algn="l"/>
                        </a:tabLst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____________________             ________________________            ___________________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937125" algn="l"/>
                          <a:tab pos="8115300" algn="l"/>
                        </a:tabLst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CS CHAIRPERSON-LU000       FINANCIAL SECRETARY-LU000       PRESIDENT-LU000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060" name="Text Box 8"/>
          <p:cNvSpPr txBox="1">
            <a:spLocks noChangeArrowheads="1"/>
          </p:cNvSpPr>
          <p:nvPr/>
        </p:nvSpPr>
        <p:spPr bwMode="auto">
          <a:xfrm>
            <a:off x="1828800" y="1066800"/>
            <a:ext cx="2889250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sz="1800" b="1" dirty="0"/>
              <a:t>UAW LOCAL UNION  000</a:t>
            </a:r>
          </a:p>
          <a:p>
            <a:pPr marL="457200" indent="-457200">
              <a:buFontTx/>
              <a:buAutoNum type="arabicPlain" startAt="1111"/>
            </a:pPr>
            <a:r>
              <a:rPr lang="en-US" sz="1800" b="1" dirty="0"/>
              <a:t>  MAIN STREET </a:t>
            </a:r>
          </a:p>
          <a:p>
            <a:pPr marL="457200" indent="-457200"/>
            <a:r>
              <a:rPr lang="en-US" sz="1800" b="1" dirty="0"/>
              <a:t>DETROIT,  MI   48214</a:t>
            </a:r>
          </a:p>
        </p:txBody>
      </p:sp>
      <p:sp>
        <p:nvSpPr>
          <p:cNvPr id="45061" name="Text Box 9"/>
          <p:cNvSpPr txBox="1">
            <a:spLocks noChangeArrowheads="1"/>
          </p:cNvSpPr>
          <p:nvPr/>
        </p:nvSpPr>
        <p:spPr bwMode="auto">
          <a:xfrm>
            <a:off x="1143000" y="238800"/>
            <a:ext cx="67056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/>
              <a:t>SAMPLE LETTER FOR MEMBERS</a:t>
            </a:r>
          </a:p>
        </p:txBody>
      </p:sp>
      <p:pic>
        <p:nvPicPr>
          <p:cNvPr id="45062" name="Picture 10" descr="CLPC5_Pic1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762000" y="990600"/>
            <a:ext cx="914400" cy="900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47E45B-2A1F-4F66-A12D-FA14253B812C}" type="datetime1">
              <a:rPr lang="en-US" smtClean="0"/>
              <a:t>3/5/2015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BC319-9703-4109-B422-54A135C526E4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0546" name="Group 2"/>
          <p:cNvGraphicFramePr>
            <a:graphicFrameLocks noGrp="1"/>
          </p:cNvGraphicFramePr>
          <p:nvPr/>
        </p:nvGraphicFramePr>
        <p:xfrm>
          <a:off x="914400" y="685800"/>
          <a:ext cx="8001000" cy="12879388"/>
        </p:xfrm>
        <a:graphic>
          <a:graphicData uri="http://schemas.openxmlformats.org/drawingml/2006/table">
            <a:tbl>
              <a:tblPr/>
              <a:tblGrid>
                <a:gridCol w="8001000"/>
              </a:tblGrid>
              <a:tr h="678338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579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Date: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579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Creditor Name/Address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579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RE: Account Number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57900" algn="l"/>
                        </a:tabLst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579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Dear (Creditor Name):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579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I am writing this letter to request a temporary change in the repayment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579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terms of my account.   Since I have become unemployed, I have had to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579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make some financial adjustments.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579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I do have some income from ________. However, when I carefully examined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579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my financial situation and made a strict budget for my basic expenses, it also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579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became necessary to ask each of my creditors to accept reduced payments.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579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I would appreciate your cooperation in making this payment plan work.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579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In place of my regular monthly payment of $_____due on the _____, I am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579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requesting that you accept payments of $ _____ paid on the _____. I assure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579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you that I will add no further debt until my financial situation improves.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579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I will begin making normal payments again as soon as possible.  I regret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579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that I have to ask for this consideration and hope that you will understand.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579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When there is a change in my situation, I will notify you immediately.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579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Your understanding during this difficult time is most appreciated.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57900" algn="l"/>
                        </a:tabLst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__________________________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579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                   (Signature)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57900" algn="l"/>
                        </a:tabLst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085" name="Text Box 9"/>
          <p:cNvSpPr txBox="1">
            <a:spLocks noChangeArrowheads="1"/>
          </p:cNvSpPr>
          <p:nvPr/>
        </p:nvSpPr>
        <p:spPr bwMode="auto">
          <a:xfrm>
            <a:off x="228600" y="228600"/>
            <a:ext cx="886041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/>
              <a:t>SAMPLE LETTER TO CREDITORS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C65BA-665C-47CA-96DC-942EA0FB9A32}" type="datetime1">
              <a:rPr lang="en-US" smtClean="0"/>
              <a:t>3/5/2015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BC319-9703-4109-B422-54A135C526E4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581400" y="1016029"/>
            <a:ext cx="4133108" cy="4013171"/>
          </a:xfrm>
          <a:ln w="5715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</a:rPr>
              <a:t>WHEN </a:t>
            </a:r>
          </a:p>
          <a:p>
            <a:pPr algn="ctr">
              <a:buNone/>
            </a:pP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</a:rPr>
              <a:t>THE </a:t>
            </a:r>
          </a:p>
          <a:p>
            <a:pPr algn="ctr">
              <a:buNone/>
            </a:pP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</a:rPr>
              <a:t>STRIKE</a:t>
            </a:r>
          </a:p>
          <a:p>
            <a:pPr algn="ctr">
              <a:buNone/>
            </a:pP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</a:rPr>
              <a:t>ENDS</a:t>
            </a:r>
          </a:p>
          <a:p>
            <a:pPr algn="ctr"/>
            <a:endParaRPr lang="en-US" sz="4400" dirty="0"/>
          </a:p>
        </p:txBody>
      </p:sp>
      <p:pic>
        <p:nvPicPr>
          <p:cNvPr id="59396" name="Picture 4" descr="C:\Users\uawuser\AppData\Local\Microsoft\Windows\Temporary Internet Files\Content.IE5\KHT1W4LQ\MC90043486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15" y="3375667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7" name="Picture 3" descr="C:\Users\uawuser\AppData\Local\Microsoft\Windows\Temporary Internet Files\Content.IE5\6CHS03UX\MC90014018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71" y="228600"/>
            <a:ext cx="2502713" cy="562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15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14400"/>
          </a:xfr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END OF STRIKE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629295"/>
            <a:ext cx="7924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800" dirty="0" smtClean="0"/>
              <a:t>The Final back-to-work check will be distributed at the end of the strike.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dirty="0" smtClean="0"/>
              <a:t>Final reimbursements will be completed on the last Weekly Strike Analysis (A-60).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dirty="0" smtClean="0"/>
              <a:t>Members who received $600 or more in strike benefits will be mailed on the IRS 1099 Form. They are mailed in January, following the year benefits were paid.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7207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5F0BCE-0ADF-428C-8054-3554B5A85358}" type="datetime1">
              <a:rPr lang="en-US" smtClean="0"/>
              <a:t>3/5/2015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D0E3F-FE1F-4641-B124-84EED4F0EE26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2057400"/>
            <a:ext cx="3505200" cy="1913629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Strike Exercise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 descr="C:\Users\Public\Pictures\Sample Pictures\uaw black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">
            <a:off x="6419636" y="628257"/>
            <a:ext cx="1088407" cy="109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2" name="Picture 2" descr="C:\Users\uawuser\AppData\Local\Microsoft\Windows\Temporary Internet Files\Content.IE5\2DEQYEC7\MC90005683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72719"/>
            <a:ext cx="3581400" cy="367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60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66800"/>
            <a:ext cx="7772400" cy="1828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Strike Assistance Department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2" y="2931712"/>
            <a:ext cx="4992688" cy="1454888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313-926-5406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3010" name="Picture 2" descr="C:\Users\uawuser\AppData\Local\Microsoft\Windows\Temporary Internet Files\Content.IE5\2M9ATSAX\MC90043386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624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97EC51-FD79-4EC9-A3A5-D8C67D7F4BC9}" type="datetime1">
              <a:rPr lang="en-US" smtClean="0"/>
              <a:t>3/5/2015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E797C-B268-4483-98A2-A0AAEF669C26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39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838200" y="1803737"/>
            <a:ext cx="57150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latin typeface="Cooper Black" pitchFamily="18" charset="0"/>
              </a:rPr>
              <a:t>QUESTIONS</a:t>
            </a:r>
            <a:endParaRPr lang="en-US" sz="6000" dirty="0">
              <a:latin typeface="Cooper Black" pitchFamily="18" charset="0"/>
            </a:endParaRPr>
          </a:p>
        </p:txBody>
      </p:sp>
      <p:pic>
        <p:nvPicPr>
          <p:cNvPr id="41987" name="Picture 3" descr="C:\Users\uawuser\AppData\Local\Microsoft\Windows\Temporary Internet Files\Content.IE5\LWW81GVP\MM900178141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19400"/>
            <a:ext cx="2628900" cy="28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BB6D1B-3E64-4BC6-8567-395F0CF4CD81}" type="datetime1">
              <a:rPr lang="en-US" smtClean="0"/>
              <a:t>3/5/2015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D0E3F-FE1F-4641-B124-84EED4F0EE26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05988" y="719553"/>
            <a:ext cx="9029699" cy="6771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8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Lucida Sans Unicode" pitchFamily="34" charset="0"/>
              </a:rPr>
              <a:t>ELIGIBILITY FOR STRIKE ASSISTANCE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8599" y="1676400"/>
            <a:ext cx="8610599" cy="48782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If a member gets another job can they </a:t>
            </a:r>
          </a:p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receive strike assistance?</a:t>
            </a:r>
          </a:p>
          <a:p>
            <a:endParaRPr lang="en-US" sz="1100" i="1" dirty="0">
              <a:latin typeface="Lucida Sans Unicode" pitchFamily="34" charset="0"/>
            </a:endParaRPr>
          </a:p>
          <a:p>
            <a:pPr lvl="1"/>
            <a:r>
              <a:rPr lang="en-US" sz="2400" u="sng" dirty="0">
                <a:latin typeface="Lucida Sans Unicode" pitchFamily="34" charset="0"/>
              </a:rPr>
              <a:t>They must continue to </a:t>
            </a:r>
            <a:r>
              <a:rPr lang="en-US" sz="2400" u="sng" dirty="0" smtClean="0">
                <a:latin typeface="Lucida Sans Unicode" pitchFamily="34" charset="0"/>
              </a:rPr>
              <a:t>participate in strike </a:t>
            </a:r>
            <a:r>
              <a:rPr lang="en-US" sz="2400" u="sng" dirty="0">
                <a:latin typeface="Lucida Sans Unicode" pitchFamily="34" charset="0"/>
              </a:rPr>
              <a:t>and </a:t>
            </a:r>
            <a:r>
              <a:rPr lang="en-US" sz="2800" b="1" u="sng" dirty="0">
                <a:latin typeface="Lucida Sans Unicode" pitchFamily="34" charset="0"/>
              </a:rPr>
              <a:t>if:</a:t>
            </a:r>
            <a:r>
              <a:rPr lang="en-US" sz="2400" u="sng" dirty="0">
                <a:latin typeface="Lucida Sans Unicode" pitchFamily="34" charset="0"/>
              </a:rPr>
              <a:t> </a:t>
            </a:r>
            <a:endParaRPr lang="en-US" sz="2400" u="sng" dirty="0" smtClean="0">
              <a:latin typeface="Lucida Sans Unicode" pitchFamily="34" charset="0"/>
            </a:endParaRPr>
          </a:p>
          <a:p>
            <a:pPr lvl="1"/>
            <a:endParaRPr lang="en-US" sz="1000" dirty="0">
              <a:latin typeface="Lucida Sans Unicode" pitchFamily="34" charset="0"/>
            </a:endParaRPr>
          </a:p>
          <a:p>
            <a:pPr lvl="1"/>
            <a:r>
              <a:rPr lang="en-US" sz="2400" dirty="0">
                <a:latin typeface="Lucida Sans Unicode" pitchFamily="34" charset="0"/>
              </a:rPr>
              <a:t>  -Gross pay is </a:t>
            </a:r>
            <a:r>
              <a:rPr lang="en-US" sz="2400" b="1" dirty="0">
                <a:latin typeface="Lucida Sans Unicode" pitchFamily="34" charset="0"/>
              </a:rPr>
              <a:t>less</a:t>
            </a:r>
            <a:r>
              <a:rPr lang="en-US" sz="2400" dirty="0">
                <a:latin typeface="Lucida Sans Unicode" pitchFamily="34" charset="0"/>
              </a:rPr>
              <a:t> than $</a:t>
            </a:r>
            <a:r>
              <a:rPr lang="en-US" sz="2400" dirty="0" smtClean="0">
                <a:latin typeface="Lucida Sans Unicode" pitchFamily="34" charset="0"/>
              </a:rPr>
              <a:t>200 </a:t>
            </a:r>
            <a:r>
              <a:rPr lang="en-US" sz="2400" b="1" dirty="0" smtClean="0">
                <a:latin typeface="Lucida Sans Unicode" pitchFamily="34" charset="0"/>
              </a:rPr>
              <a:t>then</a:t>
            </a:r>
            <a:endParaRPr lang="en-US" sz="2400" b="1" dirty="0">
              <a:latin typeface="Lucida Sans Unicode" pitchFamily="34" charset="0"/>
            </a:endParaRPr>
          </a:p>
          <a:p>
            <a:pPr lvl="1"/>
            <a:r>
              <a:rPr lang="en-US" sz="2400" dirty="0">
                <a:latin typeface="Lucida Sans Unicode" pitchFamily="34" charset="0"/>
              </a:rPr>
              <a:t>	</a:t>
            </a:r>
            <a:r>
              <a:rPr lang="en-US" sz="2400" dirty="0" smtClean="0">
                <a:latin typeface="Lucida Sans Unicode" pitchFamily="34" charset="0"/>
              </a:rPr>
              <a:t>	Yes </a:t>
            </a:r>
            <a:r>
              <a:rPr lang="en-US" sz="2400" dirty="0">
                <a:latin typeface="Lucida Sans Unicode" pitchFamily="34" charset="0"/>
              </a:rPr>
              <a:t>– weekly benefits</a:t>
            </a:r>
          </a:p>
          <a:p>
            <a:pPr lvl="1"/>
            <a:r>
              <a:rPr lang="en-US" sz="2400" dirty="0">
                <a:latin typeface="Lucida Sans Unicode" pitchFamily="34" charset="0"/>
              </a:rPr>
              <a:t>	</a:t>
            </a:r>
            <a:r>
              <a:rPr lang="en-US" sz="2400" dirty="0" smtClean="0">
                <a:latin typeface="Lucida Sans Unicode" pitchFamily="34" charset="0"/>
              </a:rPr>
              <a:t>	Yes </a:t>
            </a:r>
            <a:r>
              <a:rPr lang="en-US" sz="2400" dirty="0">
                <a:latin typeface="Lucida Sans Unicode" pitchFamily="34" charset="0"/>
              </a:rPr>
              <a:t>– medical assistance  </a:t>
            </a:r>
          </a:p>
          <a:p>
            <a:pPr lvl="1"/>
            <a:endParaRPr lang="en-US" sz="1000" dirty="0">
              <a:latin typeface="Lucida Sans Unicode" pitchFamily="34" charset="0"/>
            </a:endParaRPr>
          </a:p>
          <a:p>
            <a:pPr lvl="1"/>
            <a:r>
              <a:rPr lang="en-US" sz="2400" dirty="0">
                <a:latin typeface="Lucida Sans Unicode" pitchFamily="34" charset="0"/>
              </a:rPr>
              <a:t>   -Gross pay is </a:t>
            </a:r>
            <a:r>
              <a:rPr lang="en-US" sz="2400" b="1" dirty="0">
                <a:latin typeface="Lucida Sans Unicode" pitchFamily="34" charset="0"/>
              </a:rPr>
              <a:t>equal</a:t>
            </a:r>
            <a:r>
              <a:rPr lang="en-US" sz="2400" dirty="0">
                <a:latin typeface="Lucida Sans Unicode" pitchFamily="34" charset="0"/>
              </a:rPr>
              <a:t> to or greater than </a:t>
            </a:r>
            <a:r>
              <a:rPr lang="en-US" sz="2400" dirty="0" smtClean="0">
                <a:latin typeface="Lucida Sans Unicode" pitchFamily="34" charset="0"/>
              </a:rPr>
              <a:t>$200 </a:t>
            </a:r>
            <a:r>
              <a:rPr lang="en-US" sz="2400" b="1" dirty="0" smtClean="0">
                <a:latin typeface="Lucida Sans Unicode" pitchFamily="34" charset="0"/>
              </a:rPr>
              <a:t>then</a:t>
            </a:r>
            <a:endParaRPr lang="en-US" sz="2400" b="1" dirty="0">
              <a:latin typeface="Lucida Sans Unicode" pitchFamily="34" charset="0"/>
            </a:endParaRPr>
          </a:p>
          <a:p>
            <a:pPr lvl="1"/>
            <a:r>
              <a:rPr lang="en-US" sz="2400" dirty="0">
                <a:latin typeface="Lucida Sans Unicode" pitchFamily="34" charset="0"/>
              </a:rPr>
              <a:t>	 </a:t>
            </a:r>
            <a:r>
              <a:rPr lang="en-US" sz="2400" dirty="0" smtClean="0">
                <a:latin typeface="Lucida Sans Unicode" pitchFamily="34" charset="0"/>
              </a:rPr>
              <a:t>	No </a:t>
            </a:r>
            <a:r>
              <a:rPr lang="en-US" sz="2400" dirty="0">
                <a:latin typeface="Lucida Sans Unicode" pitchFamily="34" charset="0"/>
              </a:rPr>
              <a:t>– weekly benefits</a:t>
            </a:r>
          </a:p>
          <a:p>
            <a:pPr lvl="1"/>
            <a:r>
              <a:rPr lang="en-US" sz="2400" dirty="0">
                <a:latin typeface="Lucida Sans Unicode" pitchFamily="34" charset="0"/>
              </a:rPr>
              <a:t>	 </a:t>
            </a:r>
            <a:r>
              <a:rPr lang="en-US" sz="2400" dirty="0" smtClean="0">
                <a:latin typeface="Lucida Sans Unicode" pitchFamily="34" charset="0"/>
              </a:rPr>
              <a:t>	Yes </a:t>
            </a:r>
            <a:r>
              <a:rPr lang="en-US" sz="2400" dirty="0">
                <a:latin typeface="Lucida Sans Unicode" pitchFamily="34" charset="0"/>
              </a:rPr>
              <a:t>– medical assistance</a:t>
            </a:r>
          </a:p>
          <a:p>
            <a:endParaRPr lang="en-US" sz="2400" dirty="0">
              <a:latin typeface="Lucida Sans Unicode" pitchFamily="34" charset="0"/>
            </a:endParaRPr>
          </a:p>
          <a:p>
            <a:endParaRPr lang="en-US" sz="2000" dirty="0">
              <a:latin typeface="Lucida Sans Unicode" pitchFamily="34" charset="0"/>
            </a:endParaRPr>
          </a:p>
        </p:txBody>
      </p:sp>
      <p:pic>
        <p:nvPicPr>
          <p:cNvPr id="4" name="Picture 2" descr="C:\Users\Public\Pictures\Sample Pictures\uaw black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">
            <a:off x="7338659" y="5445757"/>
            <a:ext cx="1355487" cy="136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6C78C0-051E-4D01-8E9F-22C37074A091}" type="datetime1">
              <a:rPr lang="en-US" smtClean="0"/>
              <a:t>3/5/2015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D0E3F-FE1F-4641-B124-84EED4F0EE2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411065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Lucida Sans Unicode" pitchFamily="34" charset="0"/>
              </a:rPr>
              <a:t>SCHEDULE OF BENEFITS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4413" y="1447800"/>
            <a:ext cx="9109587" cy="3631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600" b="1" dirty="0">
                <a:latin typeface="Lucida Sans Unicode" pitchFamily="34" charset="0"/>
              </a:rPr>
              <a:t>Eligible for weekly benefits </a:t>
            </a:r>
            <a:r>
              <a:rPr lang="en-US" sz="2600" b="1" u="sng" dirty="0">
                <a:latin typeface="Lucida Sans Unicode" pitchFamily="34" charset="0"/>
              </a:rPr>
              <a:t>after</a:t>
            </a:r>
            <a:r>
              <a:rPr lang="en-US" sz="2600" b="1" dirty="0">
                <a:latin typeface="Lucida Sans Unicode" pitchFamily="34" charset="0"/>
              </a:rPr>
              <a:t> the 7</a:t>
            </a:r>
            <a:r>
              <a:rPr lang="en-US" sz="2600" b="1" baseline="30000" dirty="0">
                <a:latin typeface="Lucida Sans Unicode" pitchFamily="34" charset="0"/>
              </a:rPr>
              <a:t>th</a:t>
            </a:r>
            <a:r>
              <a:rPr lang="en-US" sz="2600" b="1" dirty="0">
                <a:latin typeface="Lucida Sans Unicode" pitchFamily="34" charset="0"/>
              </a:rPr>
              <a:t> day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sz="1200" b="1" dirty="0">
              <a:latin typeface="Lucida Sans Unicode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600" b="1" dirty="0">
                <a:latin typeface="Lucida Sans Unicode" pitchFamily="34" charset="0"/>
              </a:rPr>
              <a:t>Strike assistance is made available after the 15</a:t>
            </a:r>
            <a:r>
              <a:rPr lang="en-US" sz="2600" b="1" baseline="30000" dirty="0">
                <a:latin typeface="Lucida Sans Unicode" pitchFamily="34" charset="0"/>
              </a:rPr>
              <a:t>th</a:t>
            </a:r>
            <a:r>
              <a:rPr lang="en-US" sz="2600" b="1" dirty="0">
                <a:latin typeface="Lucida Sans Unicode" pitchFamily="34" charset="0"/>
              </a:rPr>
              <a:t> day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sz="1200" b="1" dirty="0">
              <a:latin typeface="Lucida Sans Unicode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600" b="1" dirty="0">
                <a:latin typeface="Lucida Sans Unicode" pitchFamily="34" charset="0"/>
              </a:rPr>
              <a:t>Weekly benefits are $</a:t>
            </a:r>
            <a:r>
              <a:rPr lang="en-US" sz="2600" b="1" dirty="0" smtClean="0">
                <a:latin typeface="Lucida Sans Unicode" pitchFamily="34" charset="0"/>
              </a:rPr>
              <a:t>200 </a:t>
            </a:r>
            <a:r>
              <a:rPr lang="en-US" sz="2600" b="1" dirty="0">
                <a:latin typeface="Lucida Sans Unicode" pitchFamily="34" charset="0"/>
              </a:rPr>
              <a:t>per </a:t>
            </a:r>
            <a:r>
              <a:rPr lang="en-US" sz="2600" b="1" dirty="0" smtClean="0">
                <a:latin typeface="Lucida Sans Unicode" pitchFamily="34" charset="0"/>
              </a:rPr>
              <a:t>week</a:t>
            </a:r>
          </a:p>
          <a:p>
            <a:r>
              <a:rPr lang="en-US" sz="2600" b="1" dirty="0">
                <a:latin typeface="Lucida Sans Unicode" pitchFamily="34" charset="0"/>
              </a:rPr>
              <a:t>	</a:t>
            </a:r>
            <a:r>
              <a:rPr lang="en-US" sz="2600" b="1" dirty="0" smtClean="0">
                <a:latin typeface="Lucida Sans Unicode" pitchFamily="34" charset="0"/>
              </a:rPr>
              <a:t>($40 </a:t>
            </a:r>
            <a:r>
              <a:rPr lang="en-US" sz="2600" b="1" dirty="0">
                <a:latin typeface="Lucida Sans Unicode" pitchFamily="34" charset="0"/>
              </a:rPr>
              <a:t>per day, </a:t>
            </a:r>
            <a:r>
              <a:rPr lang="en-US" sz="2600" b="1" dirty="0" smtClean="0">
                <a:latin typeface="Lucida Sans Unicode" pitchFamily="34" charset="0"/>
              </a:rPr>
              <a:t>Mon–Fri</a:t>
            </a:r>
            <a:r>
              <a:rPr lang="en-US" sz="2600" b="1" dirty="0">
                <a:latin typeface="Lucida Sans Unicode" pitchFamily="34" charset="0"/>
              </a:rPr>
              <a:t>, beginning on the 8</a:t>
            </a:r>
            <a:r>
              <a:rPr lang="en-US" sz="2600" b="1" baseline="30000" dirty="0">
                <a:latin typeface="Lucida Sans Unicode" pitchFamily="34" charset="0"/>
              </a:rPr>
              <a:t>th</a:t>
            </a:r>
            <a:r>
              <a:rPr lang="en-US" sz="2600" b="1" dirty="0">
                <a:latin typeface="Lucida Sans Unicode" pitchFamily="34" charset="0"/>
              </a:rPr>
              <a:t> day)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sz="1200" b="1" dirty="0">
              <a:latin typeface="Lucida Sans Unicode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600" b="1" dirty="0">
                <a:latin typeface="Lucida Sans Unicode" pitchFamily="34" charset="0"/>
              </a:rPr>
              <a:t>Members MUST pick up own benefit on the assigned </a:t>
            </a:r>
          </a:p>
          <a:p>
            <a:r>
              <a:rPr lang="en-US" sz="2600" b="1" dirty="0">
                <a:latin typeface="Lucida Sans Unicode" pitchFamily="34" charset="0"/>
              </a:rPr>
              <a:t>	</a:t>
            </a:r>
            <a:r>
              <a:rPr lang="en-US" sz="2600" b="1" dirty="0" smtClean="0">
                <a:latin typeface="Lucida Sans Unicode" pitchFamily="34" charset="0"/>
              </a:rPr>
              <a:t>day </a:t>
            </a:r>
            <a:r>
              <a:rPr lang="en-US" sz="2600" b="1" dirty="0">
                <a:latin typeface="Lucida Sans Unicode" pitchFamily="34" charset="0"/>
              </a:rPr>
              <a:t>and time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sz="1200" b="1" dirty="0">
              <a:latin typeface="Lucida Sans Unicode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600" b="1" dirty="0">
                <a:latin typeface="Lucida Sans Unicode" pitchFamily="34" charset="0"/>
              </a:rPr>
              <a:t>Back to work check</a:t>
            </a:r>
          </a:p>
        </p:txBody>
      </p:sp>
      <p:pic>
        <p:nvPicPr>
          <p:cNvPr id="4" name="Picture 2" descr="C:\Users\Public\Pictures\Sample Pictures\uaw black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">
            <a:off x="5340903" y="3992718"/>
            <a:ext cx="2728406" cy="275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19A3D-5510-42A9-B648-CA0E8CF7986C}" type="datetime1">
              <a:rPr lang="en-US" smtClean="0"/>
              <a:t>3/5/2015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D0E3F-FE1F-4641-B124-84EED4F0EE2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ublic\Pictures\Sample Pictures\uaw black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">
            <a:off x="7564706" y="5591103"/>
            <a:ext cx="1207965" cy="12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685800"/>
            <a:ext cx="9144000" cy="646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sz="3600" b="1" u="sng" dirty="0">
                <a:latin typeface="Lucida Sans Unicode" pitchFamily="34" charset="0"/>
              </a:rPr>
              <a:t>HOLIDAY BONUS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838200" y="1331913"/>
            <a:ext cx="7330488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Lucida Sans Unicode" pitchFamily="34" charset="0"/>
              </a:rPr>
              <a:t>A bonus check is paid the </a:t>
            </a:r>
            <a:endParaRPr lang="en-US" sz="3200" b="1" dirty="0" smtClean="0">
              <a:latin typeface="Lucida Sans Unicode" pitchFamily="34" charset="0"/>
            </a:endParaRPr>
          </a:p>
          <a:p>
            <a:pPr algn="ctr"/>
            <a:r>
              <a:rPr lang="en-US" sz="3200" b="1" dirty="0" smtClean="0">
                <a:latin typeface="Lucida Sans Unicode" pitchFamily="34" charset="0"/>
              </a:rPr>
              <a:t>week </a:t>
            </a:r>
            <a:r>
              <a:rPr lang="en-US" sz="3200" b="1" dirty="0">
                <a:latin typeface="Lucida Sans Unicode" pitchFamily="34" charset="0"/>
              </a:rPr>
              <a:t>prior to the </a:t>
            </a:r>
          </a:p>
          <a:p>
            <a:pPr algn="ctr"/>
            <a:r>
              <a:rPr lang="en-US" sz="3200" b="1" dirty="0">
                <a:latin typeface="Lucida Sans Unicode" pitchFamily="34" charset="0"/>
              </a:rPr>
              <a:t>Thanksgiving &amp;</a:t>
            </a:r>
            <a:r>
              <a:rPr lang="en-US" sz="3200" b="1" dirty="0" smtClean="0">
                <a:latin typeface="Lucida Sans Unicode" pitchFamily="34" charset="0"/>
              </a:rPr>
              <a:t> </a:t>
            </a:r>
            <a:r>
              <a:rPr lang="en-US" sz="3200" b="1" dirty="0">
                <a:latin typeface="Lucida Sans Unicode" pitchFamily="34" charset="0"/>
              </a:rPr>
              <a:t>Christmas holidays.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3352800"/>
            <a:ext cx="9144000" cy="646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sz="3600" b="1" u="sng" dirty="0">
                <a:latin typeface="Lucida Sans Unicode" pitchFamily="34" charset="0"/>
              </a:rPr>
              <a:t>TAX  INFORMATION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90600" y="4020022"/>
            <a:ext cx="7539038" cy="157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3200" b="1" dirty="0">
                <a:latin typeface="Lucida Sans Unicode" pitchFamily="34" charset="0"/>
              </a:rPr>
              <a:t>Weekly strike benefits are taxable. </a:t>
            </a:r>
          </a:p>
          <a:p>
            <a:pPr>
              <a:buFontTx/>
              <a:buChar char="•"/>
            </a:pPr>
            <a:r>
              <a:rPr lang="en-US" sz="3200" b="1" dirty="0">
                <a:latin typeface="Lucida Sans Unicode" pitchFamily="34" charset="0"/>
              </a:rPr>
              <a:t>$</a:t>
            </a:r>
            <a:r>
              <a:rPr lang="en-US" sz="3200" b="1" dirty="0" smtClean="0">
                <a:latin typeface="Lucida Sans Unicode" pitchFamily="34" charset="0"/>
              </a:rPr>
              <a:t>600 </a:t>
            </a:r>
            <a:r>
              <a:rPr lang="en-US" sz="3200" b="1" dirty="0">
                <a:latin typeface="Lucida Sans Unicode" pitchFamily="34" charset="0"/>
              </a:rPr>
              <a:t>plus in a given year</a:t>
            </a:r>
          </a:p>
          <a:p>
            <a:pPr>
              <a:buFontTx/>
              <a:buChar char="•"/>
            </a:pPr>
            <a:r>
              <a:rPr lang="en-US" sz="3200" b="1" dirty="0">
                <a:latin typeface="Lucida Sans Unicode" pitchFamily="34" charset="0"/>
              </a:rPr>
              <a:t>IRS Form 1099-MISC will be issued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22609E-7970-4420-B5B2-5EFACD5AD6A3}" type="datetime1">
              <a:rPr lang="en-US" smtClean="0"/>
              <a:t>3/5/2015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D0E3F-FE1F-4641-B124-84EED4F0EE2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-29497" y="482600"/>
            <a:ext cx="914400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sz="4000" b="1" u="sng" dirty="0" smtClean="0">
                <a:latin typeface="Lucida Sans Unicode" pitchFamily="34" charset="0"/>
              </a:rPr>
              <a:t>ADDITIONAL BENEFITS</a:t>
            </a:r>
            <a:endParaRPr lang="en-US" sz="4000" b="1" u="sng" dirty="0">
              <a:latin typeface="Lucida Sans Unicode" pitchFamily="34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820971" y="1307690"/>
            <a:ext cx="8366393" cy="38779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800" b="1" dirty="0">
                <a:latin typeface="Lucida Sans Unicode" pitchFamily="34" charset="0"/>
              </a:rPr>
              <a:t>Basic Group Life Insurance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sz="1100" b="1" dirty="0">
              <a:latin typeface="Lucida Sans Unicode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b="1" dirty="0">
                <a:latin typeface="Lucida Sans Unicode" pitchFamily="34" charset="0"/>
              </a:rPr>
              <a:t>Transition Bridge ~ for surviving spouse</a:t>
            </a:r>
          </a:p>
          <a:p>
            <a:r>
              <a:rPr lang="en-US" sz="2800" b="1" dirty="0" smtClean="0">
                <a:latin typeface="Lucida Sans Unicode" pitchFamily="34" charset="0"/>
              </a:rPr>
              <a:t>	(</a:t>
            </a:r>
            <a:r>
              <a:rPr lang="en-US" sz="2800" b="1" dirty="0">
                <a:latin typeface="Lucida Sans Unicode" pitchFamily="34" charset="0"/>
              </a:rPr>
              <a:t>contract must have TB in the Language)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sz="1100" b="1" dirty="0">
              <a:latin typeface="Lucida Sans Unicode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b="1" dirty="0" smtClean="0">
                <a:latin typeface="Lucida Sans Unicode" pitchFamily="34" charset="0"/>
              </a:rPr>
              <a:t>Medical Assistance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800" b="1" dirty="0" smtClean="0">
                <a:latin typeface="Lucida Sans Unicode" pitchFamily="34" charset="0"/>
              </a:rPr>
              <a:t>Doctor 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800" b="1" dirty="0" smtClean="0">
                <a:latin typeface="Lucida Sans Unicode" pitchFamily="34" charset="0"/>
              </a:rPr>
              <a:t>Hospital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800" b="1" dirty="0" smtClean="0">
                <a:latin typeface="Lucida Sans Unicode" pitchFamily="34" charset="0"/>
              </a:rPr>
              <a:t>Prescriptions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800" b="1" dirty="0" smtClean="0">
                <a:latin typeface="Lucida Sans Unicode" pitchFamily="34" charset="0"/>
              </a:rPr>
              <a:t>COBRA Option</a:t>
            </a:r>
            <a:endParaRPr lang="en-US" sz="2800" b="1" dirty="0">
              <a:latin typeface="Lucida Sans Unicode" pitchFamily="34" charset="0"/>
            </a:endParaRPr>
          </a:p>
        </p:txBody>
      </p:sp>
      <p:pic>
        <p:nvPicPr>
          <p:cNvPr id="4" name="Picture 2" descr="C:\Users\Public\Pictures\Sample Pictures\uaw black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">
            <a:off x="7113471" y="5055815"/>
            <a:ext cx="1552615" cy="156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9277C2-5EC6-4DA7-9165-BB2EDD5C6F5F}" type="datetime1">
              <a:rPr lang="en-US" smtClean="0"/>
              <a:t>3/5/2015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D0E3F-FE1F-4641-B124-84EED4F0EE2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1985</TotalTime>
  <Words>2182</Words>
  <Application>Microsoft Office PowerPoint</Application>
  <PresentationFormat>On-screen Show (4:3)</PresentationFormat>
  <Paragraphs>982</Paragraphs>
  <Slides>58</Slides>
  <Notes>57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Concourse</vt:lpstr>
      <vt:lpstr>Worksheet</vt:lpstr>
      <vt:lpstr>PowerPoint Presentation</vt:lpstr>
      <vt:lpstr>HISTORY OF UAW STRIKE FUND</vt:lpstr>
      <vt:lpstr>UAW Constitution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PREPARATIONS BEFORE  THE STRIKE</vt:lpstr>
      <vt:lpstr>August 20XX</vt:lpstr>
      <vt:lpstr>PowerPoint Presentation</vt:lpstr>
      <vt:lpstr>August 20XX</vt:lpstr>
      <vt:lpstr>August 20XX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Strike Notice</vt:lpstr>
      <vt:lpstr>PowerPoint Presentation</vt:lpstr>
      <vt:lpstr>PowerPoint Presentation</vt:lpstr>
      <vt:lpstr>PowerPoint Presentation</vt:lpstr>
      <vt:lpstr>1. Notify the Strike Assistance  Department that you are on strike. 2. Post or hand out the strike notice to all  your striking members. 3. Set-up union hall for strike. 4. A date to register members will be             arranged with the Strike Assistance          Dept.</vt:lpstr>
      <vt:lpstr>PowerPoint Presentation</vt:lpstr>
      <vt:lpstr>PowerPoint Presentation</vt:lpstr>
      <vt:lpstr>PowerPoint Presentation</vt:lpstr>
      <vt:lpstr>September 20XX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September 20XX</vt:lpstr>
      <vt:lpstr>PowerPoint Presentation</vt:lpstr>
      <vt:lpstr>PowerPoint Presentation</vt:lpstr>
      <vt:lpstr>September 20XX</vt:lpstr>
      <vt:lpstr>PowerPoint Presentation</vt:lpstr>
      <vt:lpstr>PowerPoint Presentation</vt:lpstr>
      <vt:lpstr>PowerPoint Presentation</vt:lpstr>
      <vt:lpstr>October 20XX</vt:lpstr>
      <vt:lpstr>PowerPoint Presentation</vt:lpstr>
      <vt:lpstr>PowerPoint Presentation</vt:lpstr>
      <vt:lpstr>AMERAPLAN  MEDICAL AND RX  CARDS</vt:lpstr>
      <vt:lpstr>PowerPoint Presentation</vt:lpstr>
      <vt:lpstr>PowerPoint Presentation</vt:lpstr>
      <vt:lpstr>PowerPoint Presentation</vt:lpstr>
      <vt:lpstr>PowerPoint Presentation</vt:lpstr>
      <vt:lpstr>END OF STRIKE</vt:lpstr>
      <vt:lpstr>Strike Exercise</vt:lpstr>
      <vt:lpstr>Strike Assistance Department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UAW STRIKE ASSISTANCE</dc:title>
  <dc:creator>uawuser</dc:creator>
  <cp:lastModifiedBy>uawuser</cp:lastModifiedBy>
  <cp:revision>223</cp:revision>
  <cp:lastPrinted>2013-07-19T17:45:46Z</cp:lastPrinted>
  <dcterms:created xsi:type="dcterms:W3CDTF">2010-12-20T21:46:05Z</dcterms:created>
  <dcterms:modified xsi:type="dcterms:W3CDTF">2015-03-05T20:57:50Z</dcterms:modified>
</cp:coreProperties>
</file>